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ExtraBold" panose="020B0604020202020204" charset="0"/>
      <p:bold r:id="rId23"/>
      <p:boldItalic r:id="rId24"/>
    </p:embeddedFont>
    <p:embeddedFont>
      <p:font typeface="Montserrat Light" panose="020B0604020202020204" charset="0"/>
      <p:regular r:id="rId25"/>
      <p:bold r:id="rId26"/>
      <p:italic r:id="rId27"/>
      <p:boldItalic r:id="rId28"/>
    </p:embeddedFont>
    <p:embeddedFont>
      <p:font typeface="Montserrat Medium" panose="020B0604020202020204" charset="0"/>
      <p:regular r:id="rId29"/>
      <p:bold r:id="rId30"/>
      <p:italic r:id="rId31"/>
      <p:boldItalic r:id="rId32"/>
    </p:embeddedFont>
    <p:embeddedFont>
      <p:font typeface="Montserrat SemiBold" panose="020B060402020202020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Raleway" panose="020B0604020202020204" charset="0"/>
      <p:regular r:id="rId41"/>
      <p:bold r:id="rId42"/>
      <p:italic r:id="rId43"/>
      <p:boldItalic r:id="rId44"/>
    </p:embeddedFont>
    <p:embeddedFont>
      <p:font typeface="Raleway SemiBold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ioPT9Ky0rC6SNPGtVHgZdzgOn0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5" d="100"/>
          <a:sy n="15" d="100"/>
        </p:scale>
        <p:origin x="19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font" Target="fonts/font3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font" Target="fonts/font32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font" Target="fonts/font3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font" Target="fonts/font30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Relationship Id="rId48" Type="http://schemas.openxmlformats.org/officeDocument/2006/relationships/font" Target="fonts/font3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1" name="Google Shape;4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1" name="Google Shape;51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cfd1ea805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cfd1ea805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cfd1ea8057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096ace7288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g1096ace728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thestartupuniverse.org/" TargetMode="External"/><Relationship Id="rId7" Type="http://schemas.openxmlformats.org/officeDocument/2006/relationships/hyperlink" Target="https://twitter.com/EUstartupuni" TargetMode="Externa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hyperlink" Target="https://www.instagram.com/eu_startup_universe/" TargetMode="External"/><Relationship Id="rId5" Type="http://schemas.openxmlformats.org/officeDocument/2006/relationships/hyperlink" Target="https://www.linkedin.com/company/european-startup-universe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hyperlink" Target="https://www.facebook.com/europeanstartupuniver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383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297854" y="3661915"/>
            <a:ext cx="3773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#Accelerate_EU_tech_ecosystem</a:t>
            </a:r>
            <a:endParaRPr sz="1600" b="0" i="0" u="none" strike="noStrike" cap="non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89" name="Google Shape;89;p1"/>
          <p:cNvCxnSpPr/>
          <p:nvPr/>
        </p:nvCxnSpPr>
        <p:spPr>
          <a:xfrm>
            <a:off x="1357047" y="3518441"/>
            <a:ext cx="3566100" cy="0"/>
          </a:xfrm>
          <a:prstGeom prst="straightConnector1">
            <a:avLst/>
          </a:prstGeom>
          <a:noFill/>
          <a:ln w="25400" cap="flat" cmpd="sng">
            <a:solidFill>
              <a:srgbClr val="F4065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" name="Google Shape;90;p1"/>
          <p:cNvSpPr txBox="1"/>
          <p:nvPr/>
        </p:nvSpPr>
        <p:spPr>
          <a:xfrm>
            <a:off x="1253224" y="2212063"/>
            <a:ext cx="97842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Make Europe the new Global Powerhouse for Startups</a:t>
            </a:r>
            <a:endParaRPr sz="3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0047952" y="691310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0217286" y="691310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0386620" y="691310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0555954" y="691310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0725288" y="691310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0894622" y="691310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1063956" y="6916085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1233290" y="6916085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0047952" y="6764941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0217286" y="6764941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0386620" y="6764941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0555954" y="6764941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0725288" y="6764941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0894622" y="6764941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11063956" y="676791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1233290" y="676791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0047952" y="661379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10217286" y="661379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10386620" y="661379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0555954" y="661379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10725288" y="661379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10894622" y="661379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1063956" y="6616775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1233290" y="6616775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10047952" y="6465631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10217286" y="6465631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10386620" y="6465631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10555954" y="6465631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0725288" y="6465631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10894622" y="6465631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11063956" y="646860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11233290" y="646860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10047952" y="631150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10217286" y="631150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10386620" y="631150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10555954" y="631150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10725288" y="631150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10894622" y="631150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11063956" y="631448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11233290" y="631448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10047952" y="6163343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"/>
          <p:cNvSpPr/>
          <p:nvPr/>
        </p:nvSpPr>
        <p:spPr>
          <a:xfrm>
            <a:off x="10217286" y="6163343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10386620" y="6163343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10555954" y="6163343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10725288" y="6163343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10894622" y="6163343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11063956" y="6166321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11233290" y="6166321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10047952" y="601219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10217286" y="601219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10386620" y="601219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10555954" y="601219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"/>
          <p:cNvSpPr/>
          <p:nvPr/>
        </p:nvSpPr>
        <p:spPr>
          <a:xfrm>
            <a:off x="10725288" y="601219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10894622" y="601219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11063956" y="601517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"/>
          <p:cNvSpPr/>
          <p:nvPr/>
        </p:nvSpPr>
        <p:spPr>
          <a:xfrm>
            <a:off x="11233290" y="601517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"/>
          <p:cNvSpPr/>
          <p:nvPr/>
        </p:nvSpPr>
        <p:spPr>
          <a:xfrm>
            <a:off x="10047952" y="-29871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10217286" y="-29871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"/>
          <p:cNvSpPr/>
          <p:nvPr/>
        </p:nvSpPr>
        <p:spPr>
          <a:xfrm>
            <a:off x="10386620" y="-29871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10555954" y="-29871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"/>
          <p:cNvSpPr/>
          <p:nvPr/>
        </p:nvSpPr>
        <p:spPr>
          <a:xfrm>
            <a:off x="10725288" y="-29871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"/>
          <p:cNvSpPr/>
          <p:nvPr/>
        </p:nvSpPr>
        <p:spPr>
          <a:xfrm>
            <a:off x="10894622" y="-298717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"/>
          <p:cNvSpPr/>
          <p:nvPr/>
        </p:nvSpPr>
        <p:spPr>
          <a:xfrm>
            <a:off x="11063956" y="-29573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"/>
          <p:cNvSpPr/>
          <p:nvPr/>
        </p:nvSpPr>
        <p:spPr>
          <a:xfrm>
            <a:off x="11233290" y="-295739"/>
            <a:ext cx="94200" cy="9150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300" y="604601"/>
            <a:ext cx="2534252" cy="10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 txBox="1"/>
          <p:nvPr/>
        </p:nvSpPr>
        <p:spPr>
          <a:xfrm>
            <a:off x="1253225" y="4278363"/>
            <a:ext cx="516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event is held under the patronage of European Committee of the Regions and Commissioner Mariya Gabriel, Member of the European Commission.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1288" y="5048726"/>
            <a:ext cx="1151025" cy="7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3300" y="5048725"/>
            <a:ext cx="863951" cy="79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383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2" name="Google Shape;422;p10"/>
          <p:cNvCxnSpPr/>
          <p:nvPr/>
        </p:nvCxnSpPr>
        <p:spPr>
          <a:xfrm>
            <a:off x="6093726" y="4031105"/>
            <a:ext cx="0" cy="2826895"/>
          </a:xfrm>
          <a:prstGeom prst="straightConnector1">
            <a:avLst/>
          </a:prstGeom>
          <a:noFill/>
          <a:ln w="25400" cap="flat" cmpd="sng">
            <a:solidFill>
              <a:srgbClr val="F4065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3" name="Google Shape;423;p10"/>
          <p:cNvSpPr/>
          <p:nvPr/>
        </p:nvSpPr>
        <p:spPr>
          <a:xfrm>
            <a:off x="3315243" y="3020291"/>
            <a:ext cx="5589224" cy="101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platform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0"/>
          <p:cNvSpPr/>
          <p:nvPr/>
        </p:nvSpPr>
        <p:spPr>
          <a:xfrm>
            <a:off x="10056527" y="6801532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0"/>
          <p:cNvSpPr/>
          <p:nvPr/>
        </p:nvSpPr>
        <p:spPr>
          <a:xfrm>
            <a:off x="10225861" y="6801532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0"/>
          <p:cNvSpPr/>
          <p:nvPr/>
        </p:nvSpPr>
        <p:spPr>
          <a:xfrm>
            <a:off x="10395195" y="6801532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0"/>
          <p:cNvSpPr/>
          <p:nvPr/>
        </p:nvSpPr>
        <p:spPr>
          <a:xfrm>
            <a:off x="10564529" y="6801532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0"/>
          <p:cNvSpPr/>
          <p:nvPr/>
        </p:nvSpPr>
        <p:spPr>
          <a:xfrm>
            <a:off x="10733863" y="6801532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0"/>
          <p:cNvSpPr/>
          <p:nvPr/>
        </p:nvSpPr>
        <p:spPr>
          <a:xfrm>
            <a:off x="10903197" y="6801532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0"/>
          <p:cNvSpPr/>
          <p:nvPr/>
        </p:nvSpPr>
        <p:spPr>
          <a:xfrm>
            <a:off x="11072531" y="6804510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0"/>
          <p:cNvSpPr/>
          <p:nvPr/>
        </p:nvSpPr>
        <p:spPr>
          <a:xfrm>
            <a:off x="11241865" y="6804510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0"/>
          <p:cNvSpPr/>
          <p:nvPr/>
        </p:nvSpPr>
        <p:spPr>
          <a:xfrm>
            <a:off x="10056527" y="6653366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0"/>
          <p:cNvSpPr/>
          <p:nvPr/>
        </p:nvSpPr>
        <p:spPr>
          <a:xfrm>
            <a:off x="10225861" y="6653366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0"/>
          <p:cNvSpPr/>
          <p:nvPr/>
        </p:nvSpPr>
        <p:spPr>
          <a:xfrm>
            <a:off x="10395195" y="6653366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0"/>
          <p:cNvSpPr/>
          <p:nvPr/>
        </p:nvSpPr>
        <p:spPr>
          <a:xfrm>
            <a:off x="10564529" y="6653366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0"/>
          <p:cNvSpPr/>
          <p:nvPr/>
        </p:nvSpPr>
        <p:spPr>
          <a:xfrm>
            <a:off x="10733863" y="6653366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0"/>
          <p:cNvSpPr/>
          <p:nvPr/>
        </p:nvSpPr>
        <p:spPr>
          <a:xfrm>
            <a:off x="10903197" y="6653366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0"/>
          <p:cNvSpPr/>
          <p:nvPr/>
        </p:nvSpPr>
        <p:spPr>
          <a:xfrm>
            <a:off x="11072531" y="6656344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0"/>
          <p:cNvSpPr/>
          <p:nvPr/>
        </p:nvSpPr>
        <p:spPr>
          <a:xfrm>
            <a:off x="11241865" y="6656344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0"/>
          <p:cNvSpPr/>
          <p:nvPr/>
        </p:nvSpPr>
        <p:spPr>
          <a:xfrm>
            <a:off x="10056527" y="6502222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0"/>
          <p:cNvSpPr/>
          <p:nvPr/>
        </p:nvSpPr>
        <p:spPr>
          <a:xfrm>
            <a:off x="10225861" y="6502222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0"/>
          <p:cNvSpPr/>
          <p:nvPr/>
        </p:nvSpPr>
        <p:spPr>
          <a:xfrm>
            <a:off x="10395195" y="6502222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0"/>
          <p:cNvSpPr/>
          <p:nvPr/>
        </p:nvSpPr>
        <p:spPr>
          <a:xfrm>
            <a:off x="10564529" y="6502222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0"/>
          <p:cNvSpPr/>
          <p:nvPr/>
        </p:nvSpPr>
        <p:spPr>
          <a:xfrm>
            <a:off x="10733863" y="6502222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0"/>
          <p:cNvSpPr/>
          <p:nvPr/>
        </p:nvSpPr>
        <p:spPr>
          <a:xfrm>
            <a:off x="10903197" y="6502222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0"/>
          <p:cNvSpPr/>
          <p:nvPr/>
        </p:nvSpPr>
        <p:spPr>
          <a:xfrm>
            <a:off x="11072531" y="6505200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0"/>
          <p:cNvSpPr/>
          <p:nvPr/>
        </p:nvSpPr>
        <p:spPr>
          <a:xfrm>
            <a:off x="11241865" y="6505200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0"/>
          <p:cNvSpPr/>
          <p:nvPr/>
        </p:nvSpPr>
        <p:spPr>
          <a:xfrm>
            <a:off x="10056527" y="6354056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0"/>
          <p:cNvSpPr/>
          <p:nvPr/>
        </p:nvSpPr>
        <p:spPr>
          <a:xfrm>
            <a:off x="10225861" y="6354056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0"/>
          <p:cNvSpPr/>
          <p:nvPr/>
        </p:nvSpPr>
        <p:spPr>
          <a:xfrm>
            <a:off x="10395195" y="6354056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0"/>
          <p:cNvSpPr/>
          <p:nvPr/>
        </p:nvSpPr>
        <p:spPr>
          <a:xfrm>
            <a:off x="10564529" y="6354056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0"/>
          <p:cNvSpPr/>
          <p:nvPr/>
        </p:nvSpPr>
        <p:spPr>
          <a:xfrm>
            <a:off x="10733863" y="6354056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0"/>
          <p:cNvSpPr/>
          <p:nvPr/>
        </p:nvSpPr>
        <p:spPr>
          <a:xfrm>
            <a:off x="10903197" y="6354056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0"/>
          <p:cNvSpPr/>
          <p:nvPr/>
        </p:nvSpPr>
        <p:spPr>
          <a:xfrm>
            <a:off x="11072531" y="6357034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0"/>
          <p:cNvSpPr/>
          <p:nvPr/>
        </p:nvSpPr>
        <p:spPr>
          <a:xfrm>
            <a:off x="11241865" y="6357034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0"/>
          <p:cNvSpPr/>
          <p:nvPr/>
        </p:nvSpPr>
        <p:spPr>
          <a:xfrm>
            <a:off x="10056527" y="6199934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0"/>
          <p:cNvSpPr/>
          <p:nvPr/>
        </p:nvSpPr>
        <p:spPr>
          <a:xfrm>
            <a:off x="10225861" y="6199934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0"/>
          <p:cNvSpPr/>
          <p:nvPr/>
        </p:nvSpPr>
        <p:spPr>
          <a:xfrm>
            <a:off x="10395195" y="6199934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0"/>
          <p:cNvSpPr/>
          <p:nvPr/>
        </p:nvSpPr>
        <p:spPr>
          <a:xfrm>
            <a:off x="10564529" y="6199934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0"/>
          <p:cNvSpPr/>
          <p:nvPr/>
        </p:nvSpPr>
        <p:spPr>
          <a:xfrm>
            <a:off x="10733863" y="6199934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0"/>
          <p:cNvSpPr/>
          <p:nvPr/>
        </p:nvSpPr>
        <p:spPr>
          <a:xfrm>
            <a:off x="10903197" y="6199934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0"/>
          <p:cNvSpPr/>
          <p:nvPr/>
        </p:nvSpPr>
        <p:spPr>
          <a:xfrm>
            <a:off x="11072531" y="6202912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0"/>
          <p:cNvSpPr/>
          <p:nvPr/>
        </p:nvSpPr>
        <p:spPr>
          <a:xfrm>
            <a:off x="11241865" y="6202912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0"/>
          <p:cNvSpPr/>
          <p:nvPr/>
        </p:nvSpPr>
        <p:spPr>
          <a:xfrm>
            <a:off x="10056527" y="6051768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0"/>
          <p:cNvSpPr/>
          <p:nvPr/>
        </p:nvSpPr>
        <p:spPr>
          <a:xfrm>
            <a:off x="10225861" y="6051768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0"/>
          <p:cNvSpPr/>
          <p:nvPr/>
        </p:nvSpPr>
        <p:spPr>
          <a:xfrm>
            <a:off x="10395195" y="6051768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0"/>
          <p:cNvSpPr/>
          <p:nvPr/>
        </p:nvSpPr>
        <p:spPr>
          <a:xfrm>
            <a:off x="10564529" y="6051768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0"/>
          <p:cNvSpPr/>
          <p:nvPr/>
        </p:nvSpPr>
        <p:spPr>
          <a:xfrm>
            <a:off x="10733863" y="6051768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0"/>
          <p:cNvSpPr/>
          <p:nvPr/>
        </p:nvSpPr>
        <p:spPr>
          <a:xfrm>
            <a:off x="10903197" y="6051768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0"/>
          <p:cNvSpPr/>
          <p:nvPr/>
        </p:nvSpPr>
        <p:spPr>
          <a:xfrm>
            <a:off x="11072531" y="6054746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0"/>
          <p:cNvSpPr/>
          <p:nvPr/>
        </p:nvSpPr>
        <p:spPr>
          <a:xfrm>
            <a:off x="11241865" y="6054746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0"/>
          <p:cNvSpPr/>
          <p:nvPr/>
        </p:nvSpPr>
        <p:spPr>
          <a:xfrm>
            <a:off x="10056527" y="5900624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0"/>
          <p:cNvSpPr/>
          <p:nvPr/>
        </p:nvSpPr>
        <p:spPr>
          <a:xfrm>
            <a:off x="10225861" y="5900624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0"/>
          <p:cNvSpPr/>
          <p:nvPr/>
        </p:nvSpPr>
        <p:spPr>
          <a:xfrm>
            <a:off x="10395195" y="5900624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0"/>
          <p:cNvSpPr/>
          <p:nvPr/>
        </p:nvSpPr>
        <p:spPr>
          <a:xfrm>
            <a:off x="10564529" y="5900624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0"/>
          <p:cNvSpPr/>
          <p:nvPr/>
        </p:nvSpPr>
        <p:spPr>
          <a:xfrm>
            <a:off x="10733863" y="5900624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0"/>
          <p:cNvSpPr/>
          <p:nvPr/>
        </p:nvSpPr>
        <p:spPr>
          <a:xfrm>
            <a:off x="10903197" y="5900624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11072531" y="5903602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11241865" y="5903602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10056527" y="5752458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10225861" y="5752458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10395195" y="5752458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10564529" y="5752458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10733863" y="5752458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10903197" y="5752458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11072531" y="5755436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11241865" y="5755436"/>
            <a:ext cx="94129" cy="91440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-914400" y="-914400"/>
            <a:ext cx="1828800" cy="1828800"/>
          </a:xfrm>
          <a:prstGeom prst="ellipse">
            <a:avLst/>
          </a:prstGeom>
          <a:noFill/>
          <a:ln w="88900" cap="flat" cmpd="sng">
            <a:solidFill>
              <a:srgbClr val="37D0D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11"/>
          <p:cNvPicPr preferRelativeResize="0"/>
          <p:nvPr/>
        </p:nvPicPr>
        <p:blipFill rotWithShape="1">
          <a:blip r:embed="rId3">
            <a:alphaModFix/>
          </a:blip>
          <a:srcRect l="28355" t="8721" r="9541" b="18714"/>
          <a:stretch/>
        </p:blipFill>
        <p:spPr>
          <a:xfrm>
            <a:off x="6798168" y="3522756"/>
            <a:ext cx="4899166" cy="256741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11"/>
          <p:cNvSpPr txBox="1"/>
          <p:nvPr/>
        </p:nvSpPr>
        <p:spPr>
          <a:xfrm>
            <a:off x="1057266" y="2881550"/>
            <a:ext cx="2958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Startup profile</a:t>
            </a:r>
            <a:endParaRPr sz="1600" b="0" i="0" u="none" strike="noStrike" cap="none">
              <a:solidFill>
                <a:srgbClr val="191B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95" name="Google Shape;495;p11"/>
          <p:cNvSpPr txBox="1"/>
          <p:nvPr/>
        </p:nvSpPr>
        <p:spPr>
          <a:xfrm>
            <a:off x="1271604" y="6218150"/>
            <a:ext cx="273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Program landing</a:t>
            </a:r>
            <a:endParaRPr sz="1600" b="0" i="0" u="none" strike="noStrike" cap="none">
              <a:solidFill>
                <a:srgbClr val="191B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96" name="Google Shape;496;p11"/>
          <p:cNvSpPr txBox="1"/>
          <p:nvPr/>
        </p:nvSpPr>
        <p:spPr>
          <a:xfrm>
            <a:off x="8180196" y="2881550"/>
            <a:ext cx="3906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Course weekly updates</a:t>
            </a:r>
            <a:endParaRPr sz="1600" b="0" i="0" u="none" strike="noStrike" cap="none">
              <a:solidFill>
                <a:srgbClr val="191B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97" name="Google Shape;497;p11"/>
          <p:cNvSpPr txBox="1"/>
          <p:nvPr/>
        </p:nvSpPr>
        <p:spPr>
          <a:xfrm>
            <a:off x="8182037" y="6215096"/>
            <a:ext cx="22156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Startup monitoring</a:t>
            </a:r>
            <a:endParaRPr sz="1600" b="0" i="0" u="none" strike="noStrike" cap="none">
              <a:solidFill>
                <a:srgbClr val="191B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98" name="Google Shape;498;p11"/>
          <p:cNvCxnSpPr/>
          <p:nvPr/>
        </p:nvCxnSpPr>
        <p:spPr>
          <a:xfrm>
            <a:off x="6094172" y="3054633"/>
            <a:ext cx="2071290" cy="0"/>
          </a:xfrm>
          <a:prstGeom prst="straightConnector1">
            <a:avLst/>
          </a:prstGeom>
          <a:noFill/>
          <a:ln w="25400" cap="flat" cmpd="sng">
            <a:solidFill>
              <a:srgbClr val="03138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9" name="Google Shape;499;p11"/>
          <p:cNvCxnSpPr/>
          <p:nvPr/>
        </p:nvCxnSpPr>
        <p:spPr>
          <a:xfrm>
            <a:off x="4022882" y="6387418"/>
            <a:ext cx="2071290" cy="0"/>
          </a:xfrm>
          <a:prstGeom prst="straightConnector1">
            <a:avLst/>
          </a:prstGeom>
          <a:noFill/>
          <a:ln w="25400" cap="flat" cmpd="sng">
            <a:solidFill>
              <a:srgbClr val="03138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0" name="Google Shape;500;p11"/>
          <p:cNvCxnSpPr/>
          <p:nvPr/>
        </p:nvCxnSpPr>
        <p:spPr>
          <a:xfrm>
            <a:off x="6094172" y="6387418"/>
            <a:ext cx="2071290" cy="0"/>
          </a:xfrm>
          <a:prstGeom prst="straightConnector1">
            <a:avLst/>
          </a:prstGeom>
          <a:noFill/>
          <a:ln w="25400" cap="flat" cmpd="sng">
            <a:solidFill>
              <a:srgbClr val="03138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01" name="Google Shape;501;p11"/>
          <p:cNvPicPr preferRelativeResize="0"/>
          <p:nvPr/>
        </p:nvPicPr>
        <p:blipFill rotWithShape="1">
          <a:blip r:embed="rId4">
            <a:alphaModFix/>
          </a:blip>
          <a:srcRect r="4721"/>
          <a:stretch/>
        </p:blipFill>
        <p:spPr>
          <a:xfrm>
            <a:off x="6598624" y="262153"/>
            <a:ext cx="5098710" cy="24174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2" name="Google Shape;502;p11"/>
          <p:cNvCxnSpPr/>
          <p:nvPr/>
        </p:nvCxnSpPr>
        <p:spPr>
          <a:xfrm>
            <a:off x="6096000" y="0"/>
            <a:ext cx="0" cy="6387418"/>
          </a:xfrm>
          <a:prstGeom prst="straightConnector1">
            <a:avLst/>
          </a:prstGeom>
          <a:noFill/>
          <a:ln w="25400" cap="flat" cmpd="sng">
            <a:solidFill>
              <a:srgbClr val="03138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03" name="Google Shape;503;p11"/>
          <p:cNvGrpSpPr/>
          <p:nvPr/>
        </p:nvGrpSpPr>
        <p:grpSpPr>
          <a:xfrm>
            <a:off x="608874" y="3389428"/>
            <a:ext cx="4994243" cy="2663196"/>
            <a:chOff x="156775" y="3532829"/>
            <a:chExt cx="4994243" cy="2663196"/>
          </a:xfrm>
        </p:grpSpPr>
        <p:pic>
          <p:nvPicPr>
            <p:cNvPr id="504" name="Google Shape;504;p11"/>
            <p:cNvPicPr preferRelativeResize="0"/>
            <p:nvPr/>
          </p:nvPicPr>
          <p:blipFill rotWithShape="1">
            <a:blip r:embed="rId5">
              <a:alphaModFix/>
            </a:blip>
            <a:srcRect l="2515" r="2786"/>
            <a:stretch/>
          </p:blipFill>
          <p:spPr>
            <a:xfrm>
              <a:off x="156775" y="3581655"/>
              <a:ext cx="4967152" cy="26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11"/>
            <p:cNvPicPr preferRelativeResize="0"/>
            <p:nvPr/>
          </p:nvPicPr>
          <p:blipFill rotWithShape="1">
            <a:blip r:embed="rId6">
              <a:alphaModFix/>
            </a:blip>
            <a:srcRect t="51167" b="13046"/>
            <a:stretch/>
          </p:blipFill>
          <p:spPr>
            <a:xfrm>
              <a:off x="156775" y="3532829"/>
              <a:ext cx="4994243" cy="9275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6" name="Google Shape;506;p11"/>
          <p:cNvPicPr preferRelativeResize="0"/>
          <p:nvPr/>
        </p:nvPicPr>
        <p:blipFill rotWithShape="1">
          <a:blip r:embed="rId7">
            <a:alphaModFix/>
          </a:blip>
          <a:srcRect l="2805" r="5218"/>
          <a:stretch/>
        </p:blipFill>
        <p:spPr>
          <a:xfrm>
            <a:off x="523560" y="312566"/>
            <a:ext cx="4899158" cy="259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11"/>
          <p:cNvCxnSpPr/>
          <p:nvPr/>
        </p:nvCxnSpPr>
        <p:spPr>
          <a:xfrm>
            <a:off x="4022882" y="3050833"/>
            <a:ext cx="2071290" cy="0"/>
          </a:xfrm>
          <a:prstGeom prst="straightConnector1">
            <a:avLst/>
          </a:prstGeom>
          <a:noFill/>
          <a:ln w="25400" cap="flat" cmpd="sng">
            <a:solidFill>
              <a:srgbClr val="03138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383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2"/>
          <p:cNvSpPr/>
          <p:nvPr/>
        </p:nvSpPr>
        <p:spPr>
          <a:xfrm rot="8597967">
            <a:off x="7350888" y="1436283"/>
            <a:ext cx="3852194" cy="37569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solidFill>
            <a:srgbClr val="F1F2F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2"/>
          <p:cNvSpPr/>
          <p:nvPr/>
        </p:nvSpPr>
        <p:spPr>
          <a:xfrm rot="9013392">
            <a:off x="7404816" y="1447035"/>
            <a:ext cx="3744338" cy="36517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gradFill>
            <a:gsLst>
              <a:gs pos="0">
                <a:srgbClr val="37D0DD"/>
              </a:gs>
              <a:gs pos="100000">
                <a:srgbClr val="5481E4"/>
              </a:gs>
            </a:gsLst>
            <a:lin ang="162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2"/>
          <p:cNvSpPr txBox="1"/>
          <p:nvPr/>
        </p:nvSpPr>
        <p:spPr>
          <a:xfrm>
            <a:off x="7620019" y="2350746"/>
            <a:ext cx="2864562" cy="94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Join our mission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2"/>
          <p:cNvSpPr txBox="1"/>
          <p:nvPr/>
        </p:nvSpPr>
        <p:spPr>
          <a:xfrm>
            <a:off x="1925722" y="3175179"/>
            <a:ext cx="44140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thanos@thefounderhood.com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2"/>
          <p:cNvSpPr/>
          <p:nvPr/>
        </p:nvSpPr>
        <p:spPr>
          <a:xfrm>
            <a:off x="1548466" y="3713836"/>
            <a:ext cx="273156" cy="2922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5"/>
                </a:cubicBezTo>
                <a:cubicBezTo>
                  <a:pt x="14611" y="20190"/>
                  <a:pt x="14556" y="20169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0"/>
                  <a:pt x="4888" y="1296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4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7"/>
                  <a:pt x="7170" y="7230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8"/>
                </a:cubicBezTo>
                <a:cubicBezTo>
                  <a:pt x="11541" y="14478"/>
                  <a:pt x="11555" y="14488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39"/>
                  <a:pt x="14301" y="14479"/>
                </a:cubicBezTo>
                <a:cubicBezTo>
                  <a:pt x="14320" y="14463"/>
                  <a:pt x="14338" y="14445"/>
                  <a:pt x="14356" y="14427"/>
                </a:cubicBezTo>
                <a:lnTo>
                  <a:pt x="15456" y="13320"/>
                </a:lnTo>
                <a:cubicBezTo>
                  <a:pt x="15533" y="13272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19"/>
                  <a:pt x="16108" y="13446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5"/>
                  <a:pt x="20379" y="16762"/>
                </a:cubicBezTo>
                <a:cubicBezTo>
                  <a:pt x="20431" y="16794"/>
                  <a:pt x="20455" y="16816"/>
                  <a:pt x="20466" y="16827"/>
                </a:cubicBezTo>
                <a:cubicBezTo>
                  <a:pt x="20520" y="16881"/>
                  <a:pt x="20610" y="16998"/>
                  <a:pt x="20610" y="17174"/>
                </a:cubicBezTo>
                <a:cubicBezTo>
                  <a:pt x="20610" y="17208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30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4"/>
                  <a:pt x="12104" y="13674"/>
                </a:cubicBezTo>
                <a:cubicBezTo>
                  <a:pt x="10500" y="12510"/>
                  <a:pt x="9078" y="11109"/>
                  <a:pt x="7916" y="9503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8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5"/>
                  <a:pt x="9327" y="5891"/>
                </a:cubicBezTo>
                <a:cubicBezTo>
                  <a:pt x="9327" y="5484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1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4"/>
                  <a:pt x="183" y="6688"/>
                  <a:pt x="499" y="7356"/>
                </a:cubicBezTo>
                <a:lnTo>
                  <a:pt x="483" y="7372"/>
                </a:lnTo>
                <a:cubicBezTo>
                  <a:pt x="3436" y="13255"/>
                  <a:pt x="8345" y="18164"/>
                  <a:pt x="14228" y="21118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80"/>
                  <a:pt x="21600" y="17177"/>
                  <a:pt x="21600" y="17174"/>
                </a:cubicBezTo>
              </a:path>
            </a:pathLst>
          </a:custGeom>
          <a:solidFill>
            <a:srgbClr val="F40654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2"/>
          <p:cNvSpPr txBox="1"/>
          <p:nvPr/>
        </p:nvSpPr>
        <p:spPr>
          <a:xfrm>
            <a:off x="1925722" y="3697704"/>
            <a:ext cx="44140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+30 694 520 6777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2">
            <a:hlinkClick r:id="rId3"/>
          </p:cNvPr>
          <p:cNvSpPr txBox="1"/>
          <p:nvPr/>
        </p:nvSpPr>
        <p:spPr>
          <a:xfrm>
            <a:off x="1548487" y="5980020"/>
            <a:ext cx="3769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7D0DD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www.thestartupuniverse.org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2"/>
          <p:cNvSpPr txBox="1"/>
          <p:nvPr/>
        </p:nvSpPr>
        <p:spPr>
          <a:xfrm>
            <a:off x="1456137" y="2153128"/>
            <a:ext cx="4414010" cy="3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Thanos Paraschos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2"/>
          <p:cNvSpPr txBox="1"/>
          <p:nvPr/>
        </p:nvSpPr>
        <p:spPr>
          <a:xfrm>
            <a:off x="1456136" y="2640445"/>
            <a:ext cx="50187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General Partner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2"/>
          <p:cNvSpPr/>
          <p:nvPr/>
        </p:nvSpPr>
        <p:spPr>
          <a:xfrm>
            <a:off x="1548466" y="3265719"/>
            <a:ext cx="279033" cy="2029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3"/>
                  <a:pt x="19964" y="1433"/>
                </a:cubicBezTo>
                <a:lnTo>
                  <a:pt x="11465" y="13118"/>
                </a:lnTo>
                <a:cubicBezTo>
                  <a:pt x="11288" y="13363"/>
                  <a:pt x="11051" y="13497"/>
                  <a:pt x="10800" y="13497"/>
                </a:cubicBezTo>
                <a:cubicBezTo>
                  <a:pt x="10549" y="13497"/>
                  <a:pt x="10312" y="13363"/>
                  <a:pt x="10134" y="13118"/>
                </a:cubicBezTo>
                <a:lnTo>
                  <a:pt x="1637" y="1433"/>
                </a:lnTo>
                <a:cubicBezTo>
                  <a:pt x="1739" y="1383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rgbClr val="F40654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2"/>
          <p:cNvSpPr txBox="1"/>
          <p:nvPr/>
        </p:nvSpPr>
        <p:spPr>
          <a:xfrm>
            <a:off x="7353758" y="3386326"/>
            <a:ext cx="3397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#Accelerate_EU_tech_ecosystem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1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1076" y="5553075"/>
            <a:ext cx="1754772" cy="73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67150" y="6021723"/>
            <a:ext cx="255274" cy="25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12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27677" y="6021723"/>
            <a:ext cx="255274" cy="25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2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588204" y="6021723"/>
            <a:ext cx="255274" cy="25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12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048731" y="6014125"/>
            <a:ext cx="270470" cy="27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/>
          <p:nvPr/>
        </p:nvSpPr>
        <p:spPr>
          <a:xfrm>
            <a:off x="1802874" y="885648"/>
            <a:ext cx="7914332" cy="104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1D"/>
              </a:buClr>
              <a:buSzPts val="3200"/>
              <a:buFont typeface="Montserrat SemiBold"/>
              <a:buNone/>
            </a:pPr>
            <a:r>
              <a:rPr lang="en-US" sz="32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challenges of the European tech community worldwide</a:t>
            </a:r>
            <a:endParaRPr sz="3200" b="0" i="0" u="none" strike="noStrike" cap="none">
              <a:solidFill>
                <a:srgbClr val="191B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64" name="Google Shape;164;p2"/>
          <p:cNvCxnSpPr/>
          <p:nvPr/>
        </p:nvCxnSpPr>
        <p:spPr>
          <a:xfrm>
            <a:off x="1937955" y="2100506"/>
            <a:ext cx="914400" cy="0"/>
          </a:xfrm>
          <a:prstGeom prst="straightConnector1">
            <a:avLst/>
          </a:prstGeom>
          <a:noFill/>
          <a:ln w="25400" cap="flat" cmpd="sng">
            <a:solidFill>
              <a:srgbClr val="F4065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2"/>
          <p:cNvSpPr/>
          <p:nvPr/>
        </p:nvSpPr>
        <p:spPr>
          <a:xfrm>
            <a:off x="10056527" y="6801532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10225861" y="6801532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10395195" y="6801532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10564529" y="6801532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10733863" y="6801532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10903197" y="6801532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11072531" y="6804510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11241865" y="6804510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0056527" y="6653366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10225861" y="6653366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10395195" y="6653366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10564529" y="6653366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10733863" y="6653366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10903197" y="6653366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11072531" y="6656344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11241865" y="6656344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0056527" y="6502222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10225861" y="6502222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10395195" y="6502222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10564529" y="6502222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10733863" y="6502222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10903197" y="6502222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11072531" y="6505200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"/>
          <p:cNvSpPr/>
          <p:nvPr/>
        </p:nvSpPr>
        <p:spPr>
          <a:xfrm>
            <a:off x="11241865" y="6505200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10056527" y="6354056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0225861" y="6354056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10395195" y="6354056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"/>
          <p:cNvSpPr/>
          <p:nvPr/>
        </p:nvSpPr>
        <p:spPr>
          <a:xfrm>
            <a:off x="10564529" y="6354056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"/>
          <p:cNvSpPr/>
          <p:nvPr/>
        </p:nvSpPr>
        <p:spPr>
          <a:xfrm>
            <a:off x="10733863" y="6354056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"/>
          <p:cNvSpPr/>
          <p:nvPr/>
        </p:nvSpPr>
        <p:spPr>
          <a:xfrm>
            <a:off x="10903197" y="6354056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"/>
          <p:cNvSpPr/>
          <p:nvPr/>
        </p:nvSpPr>
        <p:spPr>
          <a:xfrm>
            <a:off x="11072531" y="6357034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"/>
          <p:cNvSpPr/>
          <p:nvPr/>
        </p:nvSpPr>
        <p:spPr>
          <a:xfrm>
            <a:off x="11241865" y="6357034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"/>
          <p:cNvSpPr/>
          <p:nvPr/>
        </p:nvSpPr>
        <p:spPr>
          <a:xfrm>
            <a:off x="10056527" y="6199934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"/>
          <p:cNvSpPr/>
          <p:nvPr/>
        </p:nvSpPr>
        <p:spPr>
          <a:xfrm>
            <a:off x="10225861" y="6199934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10395195" y="6199934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"/>
          <p:cNvSpPr/>
          <p:nvPr/>
        </p:nvSpPr>
        <p:spPr>
          <a:xfrm>
            <a:off x="10564529" y="6199934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"/>
          <p:cNvSpPr/>
          <p:nvPr/>
        </p:nvSpPr>
        <p:spPr>
          <a:xfrm>
            <a:off x="10733863" y="6199934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"/>
          <p:cNvSpPr/>
          <p:nvPr/>
        </p:nvSpPr>
        <p:spPr>
          <a:xfrm>
            <a:off x="10903197" y="6199934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"/>
          <p:cNvSpPr/>
          <p:nvPr/>
        </p:nvSpPr>
        <p:spPr>
          <a:xfrm>
            <a:off x="11072531" y="6202912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"/>
          <p:cNvSpPr/>
          <p:nvPr/>
        </p:nvSpPr>
        <p:spPr>
          <a:xfrm>
            <a:off x="11241865" y="6202912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"/>
          <p:cNvSpPr/>
          <p:nvPr/>
        </p:nvSpPr>
        <p:spPr>
          <a:xfrm>
            <a:off x="10056527" y="6051768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"/>
          <p:cNvSpPr/>
          <p:nvPr/>
        </p:nvSpPr>
        <p:spPr>
          <a:xfrm>
            <a:off x="10225861" y="6051768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"/>
          <p:cNvSpPr/>
          <p:nvPr/>
        </p:nvSpPr>
        <p:spPr>
          <a:xfrm>
            <a:off x="10395195" y="6051768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"/>
          <p:cNvSpPr/>
          <p:nvPr/>
        </p:nvSpPr>
        <p:spPr>
          <a:xfrm>
            <a:off x="10564529" y="6051768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"/>
          <p:cNvSpPr/>
          <p:nvPr/>
        </p:nvSpPr>
        <p:spPr>
          <a:xfrm>
            <a:off x="10733863" y="6051768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"/>
          <p:cNvSpPr/>
          <p:nvPr/>
        </p:nvSpPr>
        <p:spPr>
          <a:xfrm>
            <a:off x="10903197" y="6051768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"/>
          <p:cNvSpPr/>
          <p:nvPr/>
        </p:nvSpPr>
        <p:spPr>
          <a:xfrm>
            <a:off x="11072531" y="6054746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"/>
          <p:cNvSpPr/>
          <p:nvPr/>
        </p:nvSpPr>
        <p:spPr>
          <a:xfrm>
            <a:off x="11241865" y="6054746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0056527" y="5900624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"/>
          <p:cNvSpPr/>
          <p:nvPr/>
        </p:nvSpPr>
        <p:spPr>
          <a:xfrm>
            <a:off x="10225861" y="5900624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"/>
          <p:cNvSpPr/>
          <p:nvPr/>
        </p:nvSpPr>
        <p:spPr>
          <a:xfrm>
            <a:off x="10395195" y="5900624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"/>
          <p:cNvSpPr/>
          <p:nvPr/>
        </p:nvSpPr>
        <p:spPr>
          <a:xfrm>
            <a:off x="10564529" y="5900624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"/>
          <p:cNvSpPr/>
          <p:nvPr/>
        </p:nvSpPr>
        <p:spPr>
          <a:xfrm>
            <a:off x="10733863" y="5900624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"/>
          <p:cNvSpPr/>
          <p:nvPr/>
        </p:nvSpPr>
        <p:spPr>
          <a:xfrm>
            <a:off x="10903197" y="5900624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>
            <a:off x="11072531" y="5903602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"/>
          <p:cNvSpPr/>
          <p:nvPr/>
        </p:nvSpPr>
        <p:spPr>
          <a:xfrm>
            <a:off x="11241865" y="5903602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"/>
          <p:cNvSpPr/>
          <p:nvPr/>
        </p:nvSpPr>
        <p:spPr>
          <a:xfrm>
            <a:off x="10056527" y="5752458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"/>
          <p:cNvSpPr/>
          <p:nvPr/>
        </p:nvSpPr>
        <p:spPr>
          <a:xfrm>
            <a:off x="10225861" y="5752458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"/>
          <p:cNvSpPr/>
          <p:nvPr/>
        </p:nvSpPr>
        <p:spPr>
          <a:xfrm>
            <a:off x="10395195" y="5752458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"/>
          <p:cNvSpPr/>
          <p:nvPr/>
        </p:nvSpPr>
        <p:spPr>
          <a:xfrm>
            <a:off x="10564529" y="5752458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10733863" y="5752458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"/>
          <p:cNvSpPr/>
          <p:nvPr/>
        </p:nvSpPr>
        <p:spPr>
          <a:xfrm>
            <a:off x="10903197" y="5752458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"/>
          <p:cNvSpPr/>
          <p:nvPr/>
        </p:nvSpPr>
        <p:spPr>
          <a:xfrm>
            <a:off x="11072531" y="5755436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"/>
          <p:cNvSpPr/>
          <p:nvPr/>
        </p:nvSpPr>
        <p:spPr>
          <a:xfrm>
            <a:off x="11241865" y="5755436"/>
            <a:ext cx="94129" cy="9144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"/>
          <p:cNvSpPr txBox="1"/>
          <p:nvPr/>
        </p:nvSpPr>
        <p:spPr>
          <a:xfrm>
            <a:off x="1802875" y="5011191"/>
            <a:ext cx="13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3138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03</a:t>
            </a:r>
            <a:endParaRPr sz="4800" b="0" i="0" u="none" strike="noStrike" cap="none">
              <a:solidFill>
                <a:srgbClr val="0313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2"/>
          <p:cNvSpPr txBox="1"/>
          <p:nvPr/>
        </p:nvSpPr>
        <p:spPr>
          <a:xfrm>
            <a:off x="2835747" y="3915884"/>
            <a:ext cx="59796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6969"/>
              </a:buClr>
              <a:buSzPts val="1600"/>
              <a:buFont typeface="Raleway"/>
              <a:buNone/>
            </a:pP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The European tech startup communities are </a:t>
            </a:r>
            <a:r>
              <a:rPr lang="en-US" sz="1600" b="1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not well connected to the world’s major tech startup hubs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"/>
          <p:cNvSpPr txBox="1"/>
          <p:nvPr/>
        </p:nvSpPr>
        <p:spPr>
          <a:xfrm>
            <a:off x="2835748" y="5362440"/>
            <a:ext cx="59796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6969"/>
              </a:buClr>
              <a:buSzPts val="1600"/>
              <a:buFont typeface="Raleway"/>
              <a:buNone/>
            </a:pP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Startups </a:t>
            </a:r>
            <a:r>
              <a:rPr lang="en-US" sz="1600" b="1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in provincial areas </a:t>
            </a: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have </a:t>
            </a:r>
            <a:r>
              <a:rPr lang="en-US" sz="1600" b="1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no or limited access to great startup resources </a:t>
            </a: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(investors, clients, experts etc.)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"/>
          <p:cNvSpPr txBox="1"/>
          <p:nvPr/>
        </p:nvSpPr>
        <p:spPr>
          <a:xfrm>
            <a:off x="2759548" y="2757956"/>
            <a:ext cx="59796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6969"/>
              </a:buClr>
              <a:buSzPts val="1600"/>
              <a:buFont typeface="Raleway"/>
              <a:buNone/>
            </a:pP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The efforts so far are </a:t>
            </a:r>
            <a:r>
              <a:rPr lang="en-US" sz="1600" b="1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scattered and not connected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/>
          <p:cNvSpPr txBox="1"/>
          <p:nvPr/>
        </p:nvSpPr>
        <p:spPr>
          <a:xfrm>
            <a:off x="1802874" y="3552012"/>
            <a:ext cx="13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3138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02</a:t>
            </a:r>
            <a:endParaRPr sz="4800" b="0" i="0" u="none" strike="noStrike" cap="none">
              <a:solidFill>
                <a:srgbClr val="0313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2"/>
          <p:cNvSpPr txBox="1"/>
          <p:nvPr/>
        </p:nvSpPr>
        <p:spPr>
          <a:xfrm>
            <a:off x="1802874" y="2347317"/>
            <a:ext cx="13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3138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01</a:t>
            </a:r>
            <a:endParaRPr sz="4800" b="0" i="0" u="none" strike="noStrike" cap="none">
              <a:solidFill>
                <a:srgbClr val="0313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1383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5816"/>
            <a:ext cx="12192000" cy="624636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"/>
          <p:cNvSpPr txBox="1"/>
          <p:nvPr/>
        </p:nvSpPr>
        <p:spPr>
          <a:xfrm>
            <a:off x="1350850" y="3189134"/>
            <a:ext cx="9544890" cy="1054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SemiBold"/>
              <a:buNone/>
            </a:pPr>
            <a:r>
              <a:rPr lang="en-US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</a:t>
            </a:r>
            <a:r>
              <a:rPr lang="en-US" sz="32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pen online programs for every </a:t>
            </a:r>
            <a:endParaRPr sz="32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SemiBold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European tech startup founder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"/>
          <p:cNvSpPr txBox="1"/>
          <p:nvPr/>
        </p:nvSpPr>
        <p:spPr>
          <a:xfrm>
            <a:off x="6902605" y="4245972"/>
            <a:ext cx="1378425" cy="361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 SemiBold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Connect</a:t>
            </a:r>
            <a:endParaRPr sz="1600" b="0" i="0" u="none" strike="noStrike" cap="non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43" name="Google Shape;243;p3"/>
          <p:cNvSpPr txBox="1"/>
          <p:nvPr/>
        </p:nvSpPr>
        <p:spPr>
          <a:xfrm>
            <a:off x="4050221" y="4244755"/>
            <a:ext cx="1378425" cy="361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 SemiBold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Inspire</a:t>
            </a:r>
            <a:endParaRPr sz="1400" b="0" i="1" u="none" strike="noStrike" cap="non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44" name="Google Shape;244;p3"/>
          <p:cNvSpPr/>
          <p:nvPr/>
        </p:nvSpPr>
        <p:spPr>
          <a:xfrm rot="10800000" flipH="1">
            <a:off x="5350942" y="4389481"/>
            <a:ext cx="72000" cy="72000"/>
          </a:xfrm>
          <a:prstGeom prst="ellipse">
            <a:avLst/>
          </a:prstGeom>
          <a:solidFill>
            <a:srgbClr val="F406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"/>
          <p:cNvSpPr/>
          <p:nvPr/>
        </p:nvSpPr>
        <p:spPr>
          <a:xfrm rot="10800000" flipH="1">
            <a:off x="6827129" y="4389481"/>
            <a:ext cx="72000" cy="72000"/>
          </a:xfrm>
          <a:prstGeom prst="ellipse">
            <a:avLst/>
          </a:prstGeom>
          <a:solidFill>
            <a:srgbClr val="F406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"/>
          <p:cNvSpPr txBox="1"/>
          <p:nvPr/>
        </p:nvSpPr>
        <p:spPr>
          <a:xfrm>
            <a:off x="5446114" y="4245972"/>
            <a:ext cx="1378425" cy="361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 SemiBold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Educate</a:t>
            </a:r>
            <a:endParaRPr sz="1600" b="0" i="0" u="none" strike="noStrike" cap="non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"/>
          <p:cNvSpPr/>
          <p:nvPr/>
        </p:nvSpPr>
        <p:spPr>
          <a:xfrm>
            <a:off x="8208327" y="724930"/>
            <a:ext cx="2415382" cy="2415382"/>
          </a:xfrm>
          <a:custGeom>
            <a:avLst/>
            <a:gdLst/>
            <a:ahLst/>
            <a:cxnLst/>
            <a:rect l="l" t="t" r="r" b="b"/>
            <a:pathLst>
              <a:path w="20465" h="20465" extrusionOk="0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 cap="flat" cmpd="sng">
            <a:solidFill>
              <a:srgbClr val="0313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5"/>
          <p:cNvSpPr/>
          <p:nvPr/>
        </p:nvSpPr>
        <p:spPr>
          <a:xfrm>
            <a:off x="5804924" y="1946506"/>
            <a:ext cx="2922607" cy="2922607"/>
          </a:xfrm>
          <a:custGeom>
            <a:avLst/>
            <a:gdLst/>
            <a:ahLst/>
            <a:cxnLst/>
            <a:rect l="l" t="t" r="r" b="b"/>
            <a:pathLst>
              <a:path w="20465" h="20465" extrusionOk="0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rgbClr val="03138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"/>
          <p:cNvSpPr txBox="1"/>
          <p:nvPr/>
        </p:nvSpPr>
        <p:spPr>
          <a:xfrm>
            <a:off x="6389052" y="3140322"/>
            <a:ext cx="1754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Startups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5"/>
          <p:cNvSpPr txBox="1"/>
          <p:nvPr/>
        </p:nvSpPr>
        <p:spPr>
          <a:xfrm>
            <a:off x="6175385" y="3424232"/>
            <a:ext cx="2295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10000+ tech startups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"/>
          <p:cNvSpPr txBox="1"/>
          <p:nvPr/>
        </p:nvSpPr>
        <p:spPr>
          <a:xfrm>
            <a:off x="8538838" y="1742396"/>
            <a:ext cx="1754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People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8456871" y="2026306"/>
            <a:ext cx="18930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20000+ startup founders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"/>
          <p:cNvSpPr/>
          <p:nvPr/>
        </p:nvSpPr>
        <p:spPr>
          <a:xfrm>
            <a:off x="8208327" y="3643538"/>
            <a:ext cx="2415382" cy="2415382"/>
          </a:xfrm>
          <a:custGeom>
            <a:avLst/>
            <a:gdLst/>
            <a:ahLst/>
            <a:cxnLst/>
            <a:rect l="l" t="t" r="r" b="b"/>
            <a:pathLst>
              <a:path w="20465" h="20465" extrusionOk="0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 cap="flat" cmpd="sng">
            <a:solidFill>
              <a:srgbClr val="0313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5"/>
          <p:cNvSpPr txBox="1"/>
          <p:nvPr/>
        </p:nvSpPr>
        <p:spPr>
          <a:xfrm>
            <a:off x="8349759" y="4673592"/>
            <a:ext cx="2132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European founders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"/>
          <p:cNvSpPr txBox="1"/>
          <p:nvPr/>
        </p:nvSpPr>
        <p:spPr>
          <a:xfrm>
            <a:off x="8599623" y="4945056"/>
            <a:ext cx="163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Exclusive for European founders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5"/>
          <p:cNvSpPr txBox="1"/>
          <p:nvPr/>
        </p:nvSpPr>
        <p:spPr>
          <a:xfrm>
            <a:off x="1293964" y="1653320"/>
            <a:ext cx="32865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Overview of </a:t>
            </a:r>
            <a:endParaRPr sz="3200" b="0" i="0" u="none" strike="noStrike" cap="none">
              <a:solidFill>
                <a:srgbClr val="191B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program</a:t>
            </a:r>
            <a:r>
              <a:rPr lang="en-US" sz="32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"/>
          <p:cNvSpPr txBox="1"/>
          <p:nvPr/>
        </p:nvSpPr>
        <p:spPr>
          <a:xfrm>
            <a:off x="1293964" y="3284692"/>
            <a:ext cx="40623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The biggest project for EU tech startups, connecting hundreds of early</a:t>
            </a:r>
            <a:r>
              <a:rPr lang="en-US" sz="1600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-</a:t>
            </a: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stage startups with </a:t>
            </a:r>
            <a:r>
              <a:rPr lang="en-US" sz="1600" b="1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the brightest minds of diaspora</a:t>
            </a: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 - established founders, well known investors, great engineers, academics and experts – through </a:t>
            </a:r>
            <a:r>
              <a:rPr lang="en-US" sz="1600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national online massive programs open to every EU country</a:t>
            </a: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"/>
          <p:cNvSpPr/>
          <p:nvPr/>
        </p:nvSpPr>
        <p:spPr>
          <a:xfrm>
            <a:off x="7015841" y="2479951"/>
            <a:ext cx="500796" cy="4244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5"/>
          <p:cNvSpPr/>
          <p:nvPr/>
        </p:nvSpPr>
        <p:spPr>
          <a:xfrm>
            <a:off x="9205344" y="1199161"/>
            <a:ext cx="395982" cy="3959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958" y="17505"/>
                </a:moveTo>
                <a:cubicBezTo>
                  <a:pt x="17372" y="16945"/>
                  <a:pt x="16242" y="15946"/>
                  <a:pt x="15117" y="15414"/>
                </a:cubicBezTo>
                <a:cubicBezTo>
                  <a:pt x="14189" y="14976"/>
                  <a:pt x="13657" y="14532"/>
                  <a:pt x="13491" y="14057"/>
                </a:cubicBezTo>
                <a:cubicBezTo>
                  <a:pt x="13377" y="13728"/>
                  <a:pt x="13428" y="13351"/>
                  <a:pt x="13649" y="12905"/>
                </a:cubicBezTo>
                <a:cubicBezTo>
                  <a:pt x="13815" y="12567"/>
                  <a:pt x="13972" y="12287"/>
                  <a:pt x="14117" y="12028"/>
                </a:cubicBezTo>
                <a:cubicBezTo>
                  <a:pt x="14730" y="10935"/>
                  <a:pt x="15203" y="10145"/>
                  <a:pt x="15203" y="7348"/>
                </a:cubicBezTo>
                <a:cubicBezTo>
                  <a:pt x="15203" y="3163"/>
                  <a:pt x="12787" y="2951"/>
                  <a:pt x="12309" y="2951"/>
                </a:cubicBezTo>
                <a:cubicBezTo>
                  <a:pt x="11917" y="2951"/>
                  <a:pt x="11672" y="3038"/>
                  <a:pt x="11435" y="3122"/>
                </a:cubicBezTo>
                <a:cubicBezTo>
                  <a:pt x="11175" y="3214"/>
                  <a:pt x="10907" y="3309"/>
                  <a:pt x="10296" y="3319"/>
                </a:cubicBezTo>
                <a:cubicBezTo>
                  <a:pt x="9190" y="3338"/>
                  <a:pt x="6873" y="3376"/>
                  <a:pt x="6873" y="7226"/>
                </a:cubicBezTo>
                <a:cubicBezTo>
                  <a:pt x="6873" y="9920"/>
                  <a:pt x="7574" y="11157"/>
                  <a:pt x="8125" y="12150"/>
                </a:cubicBezTo>
                <a:cubicBezTo>
                  <a:pt x="8266" y="12405"/>
                  <a:pt x="8399" y="12646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1"/>
                  <a:pt x="982" y="134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5"/>
                  <a:pt x="6362" y="16768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3"/>
                  <a:pt x="7855" y="9666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8"/>
                  <a:pt x="11461" y="4155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9"/>
                  <a:pt x="13840" y="10513"/>
                  <a:pt x="13261" y="11549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6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90"/>
                </a:cubicBezTo>
                <a:cubicBezTo>
                  <a:pt x="15525" y="19698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031383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5"/>
          <p:cNvSpPr/>
          <p:nvPr/>
        </p:nvSpPr>
        <p:spPr>
          <a:xfrm>
            <a:off x="9205344" y="4096297"/>
            <a:ext cx="395982" cy="3959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291" y="20593"/>
                </a:moveTo>
                <a:lnTo>
                  <a:pt x="11291" y="17648"/>
                </a:lnTo>
                <a:cubicBezTo>
                  <a:pt x="14694" y="17407"/>
                  <a:pt x="17408" y="14694"/>
                  <a:pt x="17649" y="11291"/>
                </a:cubicBezTo>
                <a:lnTo>
                  <a:pt x="20594" y="11291"/>
                </a:lnTo>
                <a:cubicBezTo>
                  <a:pt x="20345" y="16320"/>
                  <a:pt x="16320" y="20344"/>
                  <a:pt x="11291" y="20593"/>
                </a:cubicBezTo>
                <a:moveTo>
                  <a:pt x="11291" y="13206"/>
                </a:moveTo>
                <a:cubicBezTo>
                  <a:pt x="12252" y="13010"/>
                  <a:pt x="13005" y="12252"/>
                  <a:pt x="13201" y="11291"/>
                </a:cubicBezTo>
                <a:lnTo>
                  <a:pt x="16667" y="11291"/>
                </a:lnTo>
                <a:cubicBezTo>
                  <a:pt x="16431" y="14152"/>
                  <a:pt x="14152" y="16429"/>
                  <a:pt x="11291" y="16667"/>
                </a:cubicBezTo>
                <a:cubicBezTo>
                  <a:pt x="11291" y="16667"/>
                  <a:pt x="11291" y="13206"/>
                  <a:pt x="11291" y="13206"/>
                </a:cubicBezTo>
                <a:close/>
                <a:moveTo>
                  <a:pt x="11291" y="4934"/>
                </a:moveTo>
                <a:cubicBezTo>
                  <a:pt x="12233" y="5012"/>
                  <a:pt x="13111" y="5316"/>
                  <a:pt x="13875" y="5784"/>
                </a:cubicBezTo>
                <a:cubicBezTo>
                  <a:pt x="13793" y="5968"/>
                  <a:pt x="13745" y="6169"/>
                  <a:pt x="13745" y="6382"/>
                </a:cubicBezTo>
                <a:cubicBezTo>
                  <a:pt x="13745" y="7196"/>
                  <a:pt x="14405" y="7855"/>
                  <a:pt x="15218" y="7855"/>
                </a:cubicBezTo>
                <a:cubicBezTo>
                  <a:pt x="15432" y="7855"/>
                  <a:pt x="15633" y="7808"/>
                  <a:pt x="15816" y="7725"/>
                </a:cubicBezTo>
                <a:cubicBezTo>
                  <a:pt x="16286" y="8489"/>
                  <a:pt x="16589" y="9367"/>
                  <a:pt x="16667" y="10309"/>
                </a:cubicBezTo>
                <a:lnTo>
                  <a:pt x="13201" y="10309"/>
                </a:lnTo>
                <a:cubicBezTo>
                  <a:pt x="13005" y="9348"/>
                  <a:pt x="12252" y="8590"/>
                  <a:pt x="11291" y="8395"/>
                </a:cubicBezTo>
                <a:cubicBezTo>
                  <a:pt x="11291" y="8395"/>
                  <a:pt x="11291" y="4934"/>
                  <a:pt x="11291" y="4934"/>
                </a:cubicBezTo>
                <a:close/>
                <a:moveTo>
                  <a:pt x="11291" y="1007"/>
                </a:moveTo>
                <a:cubicBezTo>
                  <a:pt x="16320" y="1256"/>
                  <a:pt x="20345" y="5281"/>
                  <a:pt x="20594" y="10309"/>
                </a:cubicBezTo>
                <a:lnTo>
                  <a:pt x="17649" y="10309"/>
                </a:lnTo>
                <a:cubicBezTo>
                  <a:pt x="17563" y="9102"/>
                  <a:pt x="17162" y="7986"/>
                  <a:pt x="16534" y="7032"/>
                </a:cubicBezTo>
                <a:cubicBezTo>
                  <a:pt x="16631" y="6835"/>
                  <a:pt x="16691" y="6617"/>
                  <a:pt x="16691" y="6382"/>
                </a:cubicBezTo>
                <a:cubicBezTo>
                  <a:pt x="16691" y="5569"/>
                  <a:pt x="16032" y="4909"/>
                  <a:pt x="15218" y="4909"/>
                </a:cubicBezTo>
                <a:cubicBezTo>
                  <a:pt x="14984" y="4909"/>
                  <a:pt x="14765" y="4969"/>
                  <a:pt x="14568" y="5066"/>
                </a:cubicBezTo>
                <a:cubicBezTo>
                  <a:pt x="13614" y="4439"/>
                  <a:pt x="12498" y="4038"/>
                  <a:pt x="11291" y="3952"/>
                </a:cubicBezTo>
                <a:cubicBezTo>
                  <a:pt x="11291" y="3952"/>
                  <a:pt x="11291" y="1007"/>
                  <a:pt x="11291" y="1007"/>
                </a:cubicBezTo>
                <a:close/>
                <a:moveTo>
                  <a:pt x="10309" y="3949"/>
                </a:moveTo>
                <a:cubicBezTo>
                  <a:pt x="7225" y="4167"/>
                  <a:pt x="4703" y="6417"/>
                  <a:pt x="4078" y="9370"/>
                </a:cubicBezTo>
                <a:cubicBezTo>
                  <a:pt x="3590" y="9486"/>
                  <a:pt x="3196" y="9843"/>
                  <a:pt x="3030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cubicBezTo>
                  <a:pt x="10309" y="1007"/>
                  <a:pt x="10309" y="3949"/>
                  <a:pt x="10309" y="3949"/>
                </a:cubicBezTo>
                <a:close/>
                <a:moveTo>
                  <a:pt x="10309" y="8395"/>
                </a:moveTo>
                <a:cubicBezTo>
                  <a:pt x="9348" y="8590"/>
                  <a:pt x="8595" y="9348"/>
                  <a:pt x="8399" y="10309"/>
                </a:cubicBezTo>
                <a:lnTo>
                  <a:pt x="5796" y="10309"/>
                </a:lnTo>
                <a:cubicBezTo>
                  <a:pt x="5666" y="9949"/>
                  <a:pt x="5405" y="9649"/>
                  <a:pt x="5062" y="9482"/>
                </a:cubicBezTo>
                <a:cubicBezTo>
                  <a:pt x="5626" y="7018"/>
                  <a:pt x="7730" y="5144"/>
                  <a:pt x="10309" y="4930"/>
                </a:cubicBezTo>
                <a:cubicBezTo>
                  <a:pt x="10309" y="4930"/>
                  <a:pt x="10309" y="8395"/>
                  <a:pt x="10309" y="8395"/>
                </a:cubicBezTo>
                <a:close/>
                <a:moveTo>
                  <a:pt x="10309" y="16670"/>
                </a:moveTo>
                <a:cubicBezTo>
                  <a:pt x="7730" y="16457"/>
                  <a:pt x="5626" y="14582"/>
                  <a:pt x="5062" y="12118"/>
                </a:cubicBezTo>
                <a:cubicBezTo>
                  <a:pt x="5405" y="11951"/>
                  <a:pt x="5666" y="11652"/>
                  <a:pt x="5796" y="11291"/>
                </a:cubicBezTo>
                <a:lnTo>
                  <a:pt x="8399" y="11291"/>
                </a:lnTo>
                <a:cubicBezTo>
                  <a:pt x="8595" y="12252"/>
                  <a:pt x="9348" y="13010"/>
                  <a:pt x="10309" y="13206"/>
                </a:cubicBezTo>
                <a:cubicBezTo>
                  <a:pt x="10309" y="13206"/>
                  <a:pt x="10309" y="16670"/>
                  <a:pt x="10309" y="16670"/>
                </a:cubicBezTo>
                <a:close/>
                <a:moveTo>
                  <a:pt x="10309" y="20593"/>
                </a:moveTo>
                <a:cubicBezTo>
                  <a:pt x="5280" y="20344"/>
                  <a:pt x="1255" y="16320"/>
                  <a:pt x="1006" y="11291"/>
                </a:cubicBezTo>
                <a:lnTo>
                  <a:pt x="3030" y="11291"/>
                </a:lnTo>
                <a:cubicBezTo>
                  <a:pt x="3196" y="11757"/>
                  <a:pt x="3590" y="12114"/>
                  <a:pt x="4078" y="12230"/>
                </a:cubicBezTo>
                <a:cubicBezTo>
                  <a:pt x="4703" y="15183"/>
                  <a:pt x="7225" y="17434"/>
                  <a:pt x="10309" y="17652"/>
                </a:cubicBezTo>
                <a:cubicBezTo>
                  <a:pt x="10309" y="17652"/>
                  <a:pt x="10309" y="20593"/>
                  <a:pt x="10309" y="20593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031383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6" name="Google Shape;266;p5"/>
          <p:cNvCxnSpPr/>
          <p:nvPr/>
        </p:nvCxnSpPr>
        <p:spPr>
          <a:xfrm>
            <a:off x="1293964" y="2904407"/>
            <a:ext cx="914400" cy="0"/>
          </a:xfrm>
          <a:prstGeom prst="straightConnector1">
            <a:avLst/>
          </a:prstGeom>
          <a:noFill/>
          <a:ln w="25400" cap="flat" cmpd="sng">
            <a:solidFill>
              <a:srgbClr val="F4065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"/>
          <p:cNvSpPr txBox="1"/>
          <p:nvPr/>
        </p:nvSpPr>
        <p:spPr>
          <a:xfrm>
            <a:off x="1802874" y="1250862"/>
            <a:ext cx="8610600" cy="49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B1D"/>
              </a:buClr>
              <a:buSzPts val="3200"/>
              <a:buFont typeface="Montserrat SemiBold"/>
              <a:buNone/>
            </a:pPr>
            <a:r>
              <a:rPr lang="en-US" sz="32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Timeline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" name="Google Shape;273;p6"/>
          <p:cNvCxnSpPr/>
          <p:nvPr/>
        </p:nvCxnSpPr>
        <p:spPr>
          <a:xfrm>
            <a:off x="1927180" y="1855536"/>
            <a:ext cx="914400" cy="0"/>
          </a:xfrm>
          <a:prstGeom prst="straightConnector1">
            <a:avLst/>
          </a:prstGeom>
          <a:noFill/>
          <a:ln w="25400" cap="flat" cmpd="sng">
            <a:solidFill>
              <a:srgbClr val="F4065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4" name="Google Shape;274;p6"/>
          <p:cNvSpPr txBox="1"/>
          <p:nvPr/>
        </p:nvSpPr>
        <p:spPr>
          <a:xfrm>
            <a:off x="1253000" y="2955950"/>
            <a:ext cx="1445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Registra</a:t>
            </a: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tions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6"/>
          <p:cNvSpPr txBox="1"/>
          <p:nvPr/>
        </p:nvSpPr>
        <p:spPr>
          <a:xfrm>
            <a:off x="3639398" y="2958688"/>
            <a:ext cx="914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6"/>
          <p:cNvSpPr txBox="1"/>
          <p:nvPr/>
        </p:nvSpPr>
        <p:spPr>
          <a:xfrm>
            <a:off x="5461875" y="2958688"/>
            <a:ext cx="1704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6-week national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programs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6"/>
          <p:cNvSpPr txBox="1"/>
          <p:nvPr/>
        </p:nvSpPr>
        <p:spPr>
          <a:xfrm>
            <a:off x="7966505" y="2958700"/>
            <a:ext cx="104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Investors’</a:t>
            </a:r>
            <a:endParaRPr sz="1600" b="0" i="0" u="none" strike="noStrike" cap="none">
              <a:solidFill>
                <a:srgbClr val="191B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sessions</a:t>
            </a:r>
            <a:endParaRPr sz="1600" b="0" i="0" u="none" strike="noStrike" cap="none">
              <a:solidFill>
                <a:srgbClr val="191B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1747262" y="3566916"/>
            <a:ext cx="393300" cy="39330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</a:t>
            </a:r>
            <a:endParaRPr sz="12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9" name="Google Shape;279;p6"/>
          <p:cNvSpPr/>
          <p:nvPr/>
        </p:nvSpPr>
        <p:spPr>
          <a:xfrm>
            <a:off x="3932317" y="3566916"/>
            <a:ext cx="393300" cy="39330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6"/>
          <p:cNvSpPr/>
          <p:nvPr/>
        </p:nvSpPr>
        <p:spPr>
          <a:xfrm>
            <a:off x="6117372" y="3566916"/>
            <a:ext cx="393300" cy="39330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"/>
          <p:cNvSpPr/>
          <p:nvPr/>
        </p:nvSpPr>
        <p:spPr>
          <a:xfrm>
            <a:off x="8302426" y="3566916"/>
            <a:ext cx="393300" cy="39330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" name="Google Shape;282;p6"/>
          <p:cNvCxnSpPr/>
          <p:nvPr/>
        </p:nvCxnSpPr>
        <p:spPr>
          <a:xfrm>
            <a:off x="2191896" y="3768809"/>
            <a:ext cx="1669200" cy="0"/>
          </a:xfrm>
          <a:prstGeom prst="straightConnector1">
            <a:avLst/>
          </a:prstGeom>
          <a:noFill/>
          <a:ln w="9525" cap="flat" cmpd="sng">
            <a:solidFill>
              <a:srgbClr val="03138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3" name="Google Shape;283;p6"/>
          <p:cNvCxnSpPr/>
          <p:nvPr/>
        </p:nvCxnSpPr>
        <p:spPr>
          <a:xfrm>
            <a:off x="4376261" y="3768809"/>
            <a:ext cx="1669200" cy="0"/>
          </a:xfrm>
          <a:prstGeom prst="straightConnector1">
            <a:avLst/>
          </a:prstGeom>
          <a:noFill/>
          <a:ln w="9525" cap="flat" cmpd="sng">
            <a:solidFill>
              <a:srgbClr val="03138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4" name="Google Shape;284;p6"/>
          <p:cNvCxnSpPr/>
          <p:nvPr/>
        </p:nvCxnSpPr>
        <p:spPr>
          <a:xfrm>
            <a:off x="6558685" y="3763618"/>
            <a:ext cx="1669200" cy="0"/>
          </a:xfrm>
          <a:prstGeom prst="straightConnector1">
            <a:avLst/>
          </a:prstGeom>
          <a:noFill/>
          <a:ln w="9525" cap="flat" cmpd="sng">
            <a:solidFill>
              <a:srgbClr val="03138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5" name="Google Shape;285;p6"/>
          <p:cNvSpPr txBox="1"/>
          <p:nvPr/>
        </p:nvSpPr>
        <p:spPr>
          <a:xfrm>
            <a:off x="10068544" y="2955961"/>
            <a:ext cx="1232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Closing Event</a:t>
            </a:r>
            <a:endParaRPr sz="1600" b="0" i="0" u="none" strike="noStrike" cap="none">
              <a:solidFill>
                <a:srgbClr val="191B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6" name="Google Shape;286;p6"/>
          <p:cNvSpPr/>
          <p:nvPr/>
        </p:nvSpPr>
        <p:spPr>
          <a:xfrm>
            <a:off x="10487903" y="3566916"/>
            <a:ext cx="393300" cy="393300"/>
          </a:xfrm>
          <a:prstGeom prst="ellipse">
            <a:avLst/>
          </a:prstGeom>
          <a:solidFill>
            <a:srgbClr val="0313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7" name="Google Shape;287;p6"/>
          <p:cNvCxnSpPr/>
          <p:nvPr/>
        </p:nvCxnSpPr>
        <p:spPr>
          <a:xfrm>
            <a:off x="8744162" y="3763618"/>
            <a:ext cx="1669200" cy="0"/>
          </a:xfrm>
          <a:prstGeom prst="straightConnector1">
            <a:avLst/>
          </a:prstGeom>
          <a:noFill/>
          <a:ln w="9525" cap="flat" cmpd="sng">
            <a:solidFill>
              <a:srgbClr val="03138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8" name="Google Shape;288;p6"/>
          <p:cNvSpPr txBox="1"/>
          <p:nvPr/>
        </p:nvSpPr>
        <p:spPr>
          <a:xfrm>
            <a:off x="1113000" y="4186400"/>
            <a:ext cx="1553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January</a:t>
            </a:r>
            <a:endParaRPr sz="1200" b="0" i="0" u="none" strike="noStrike" cap="none">
              <a:solidFill>
                <a:srgbClr val="191B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9" name="Google Shape;289;p6"/>
          <p:cNvSpPr txBox="1"/>
          <p:nvPr/>
        </p:nvSpPr>
        <p:spPr>
          <a:xfrm>
            <a:off x="3546100" y="4197850"/>
            <a:ext cx="1196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Late Jan. - Feb.</a:t>
            </a:r>
            <a:endParaRPr sz="1200" b="0" i="0" u="none" strike="noStrike" cap="none">
              <a:solidFill>
                <a:srgbClr val="191B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0" name="Google Shape;290;p6"/>
          <p:cNvSpPr txBox="1"/>
          <p:nvPr/>
        </p:nvSpPr>
        <p:spPr>
          <a:xfrm>
            <a:off x="5767375" y="4190175"/>
            <a:ext cx="1101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March - April</a:t>
            </a:r>
            <a:endParaRPr sz="1200" b="0" i="0" u="none" strike="noStrike" cap="none">
              <a:solidFill>
                <a:srgbClr val="191B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1" name="Google Shape;291;p6"/>
          <p:cNvSpPr txBox="1"/>
          <p:nvPr/>
        </p:nvSpPr>
        <p:spPr>
          <a:xfrm>
            <a:off x="10434985" y="4197850"/>
            <a:ext cx="6375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May</a:t>
            </a:r>
            <a:endParaRPr sz="1200" b="0" i="0" u="none" strike="noStrike" cap="none">
              <a:solidFill>
                <a:srgbClr val="191B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2" name="Google Shape;292;p6"/>
          <p:cNvSpPr txBox="1"/>
          <p:nvPr/>
        </p:nvSpPr>
        <p:spPr>
          <a:xfrm>
            <a:off x="8196959" y="4197838"/>
            <a:ext cx="6375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April</a:t>
            </a:r>
            <a:endParaRPr sz="1200" b="0" i="0" u="none" strike="noStrike" cap="none">
              <a:solidFill>
                <a:srgbClr val="191B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3" name="Google Shape;293;p6"/>
          <p:cNvSpPr txBox="1"/>
          <p:nvPr/>
        </p:nvSpPr>
        <p:spPr>
          <a:xfrm>
            <a:off x="1220221" y="4620170"/>
            <a:ext cx="1445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Open call to EU startups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"/>
          <p:cNvSpPr txBox="1"/>
          <p:nvPr/>
        </p:nvSpPr>
        <p:spPr>
          <a:xfrm>
            <a:off x="3161500" y="4620174"/>
            <a:ext cx="1870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-US" sz="14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 promo online events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6"/>
          <p:cNvSpPr txBox="1"/>
          <p:nvPr/>
        </p:nvSpPr>
        <p:spPr>
          <a:xfrm>
            <a:off x="5356750" y="4620175"/>
            <a:ext cx="1983000" cy="18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At the same time, 6-week</a:t>
            </a:r>
            <a:r>
              <a:rPr lang="en-US" sz="14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 programs for each country start through our platform with 10000+ EU tech startups onboard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6"/>
          <p:cNvSpPr txBox="1"/>
          <p:nvPr/>
        </p:nvSpPr>
        <p:spPr>
          <a:xfrm>
            <a:off x="9971916" y="4706020"/>
            <a:ext cx="15636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Final online event to share the outputs of the programs</a:t>
            </a:r>
            <a:endParaRPr sz="1400" b="0" i="0" u="none" strike="noStrike" cap="none">
              <a:solidFill>
                <a:srgbClr val="6B69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7" name="Google Shape;297;p6"/>
          <p:cNvSpPr txBox="1"/>
          <p:nvPr/>
        </p:nvSpPr>
        <p:spPr>
          <a:xfrm>
            <a:off x="7682670" y="4627832"/>
            <a:ext cx="1632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Connect early stage startups with EU angels </a:t>
            </a:r>
            <a:endParaRPr sz="1400" b="0" i="0" u="none" strike="noStrike" cap="none">
              <a:solidFill>
                <a:srgbClr val="6B69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8" name="Google Shape;298;p6"/>
          <p:cNvSpPr txBox="1"/>
          <p:nvPr/>
        </p:nvSpPr>
        <p:spPr>
          <a:xfrm>
            <a:off x="1888061" y="2124462"/>
            <a:ext cx="791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Total duration of programs being live – </a:t>
            </a:r>
            <a:r>
              <a:rPr lang="en-US" sz="1600" b="1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5 months.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8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"/>
          <p:cNvSpPr txBox="1"/>
          <p:nvPr/>
        </p:nvSpPr>
        <p:spPr>
          <a:xfrm>
            <a:off x="1877953" y="4944796"/>
            <a:ext cx="45143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EU incubators &amp; accelerators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7"/>
          <p:cNvSpPr txBox="1"/>
          <p:nvPr/>
        </p:nvSpPr>
        <p:spPr>
          <a:xfrm>
            <a:off x="7251457" y="3526093"/>
            <a:ext cx="42350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RnD centers in 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7"/>
          <p:cNvSpPr txBox="1"/>
          <p:nvPr/>
        </p:nvSpPr>
        <p:spPr>
          <a:xfrm>
            <a:off x="7251457" y="3865611"/>
            <a:ext cx="42350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Student entrepreneurship clubs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7"/>
          <p:cNvSpPr txBox="1"/>
          <p:nvPr/>
        </p:nvSpPr>
        <p:spPr>
          <a:xfrm>
            <a:off x="7251457" y="3186190"/>
            <a:ext cx="42350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EU universities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7"/>
          <p:cNvSpPr txBox="1"/>
          <p:nvPr/>
        </p:nvSpPr>
        <p:spPr>
          <a:xfrm>
            <a:off x="1877953" y="5264471"/>
            <a:ext cx="45143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Entrepreneurship organizations in 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"/>
          <p:cNvSpPr txBox="1"/>
          <p:nvPr/>
        </p:nvSpPr>
        <p:spPr>
          <a:xfrm>
            <a:off x="1877953" y="5906830"/>
            <a:ext cx="49272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7"/>
          <p:cNvSpPr txBox="1"/>
          <p:nvPr/>
        </p:nvSpPr>
        <p:spPr>
          <a:xfrm>
            <a:off x="1877953" y="5584146"/>
            <a:ext cx="45143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Media in EU &amp; abroad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7"/>
          <p:cNvSpPr txBox="1"/>
          <p:nvPr/>
        </p:nvSpPr>
        <p:spPr>
          <a:xfrm>
            <a:off x="1888062" y="3186191"/>
            <a:ext cx="400777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EU corporates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"/>
          <p:cNvSpPr txBox="1"/>
          <p:nvPr/>
        </p:nvSpPr>
        <p:spPr>
          <a:xfrm>
            <a:off x="1883008" y="3865611"/>
            <a:ext cx="45093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VCs and EU angel investors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1883008" y="2692588"/>
            <a:ext cx="1528624" cy="29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Private sector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7171324" y="2692588"/>
            <a:ext cx="2420856" cy="29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Research &amp; academia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1802875" y="4442750"/>
            <a:ext cx="17118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Community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7"/>
          <p:cNvSpPr txBox="1"/>
          <p:nvPr/>
        </p:nvSpPr>
        <p:spPr>
          <a:xfrm>
            <a:off x="7251457" y="4944797"/>
            <a:ext cx="34209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Chambers of commerce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7"/>
          <p:cNvSpPr txBox="1"/>
          <p:nvPr/>
        </p:nvSpPr>
        <p:spPr>
          <a:xfrm>
            <a:off x="7251457" y="5269928"/>
            <a:ext cx="478822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EU embassies worldwide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7171324" y="4442746"/>
            <a:ext cx="1383712" cy="29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Institutions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7"/>
          <p:cNvSpPr txBox="1"/>
          <p:nvPr/>
        </p:nvSpPr>
        <p:spPr>
          <a:xfrm>
            <a:off x="1888062" y="3525901"/>
            <a:ext cx="400777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Multinationals with EU Executives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7"/>
          <p:cNvSpPr txBox="1"/>
          <p:nvPr/>
        </p:nvSpPr>
        <p:spPr>
          <a:xfrm>
            <a:off x="1802873" y="869446"/>
            <a:ext cx="7914333" cy="98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1D"/>
              </a:buClr>
              <a:buSzPts val="3200"/>
              <a:buFont typeface="Montserrat SemiBold"/>
              <a:buNone/>
            </a:pPr>
            <a:r>
              <a:rPr lang="en-US" sz="32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Bringing the EU tech community together</a:t>
            </a:r>
            <a:endParaRPr sz="3200" b="0" i="0" u="none" strike="noStrike" cap="none">
              <a:solidFill>
                <a:srgbClr val="191B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21" name="Google Shape;321;p7"/>
          <p:cNvCxnSpPr/>
          <p:nvPr/>
        </p:nvCxnSpPr>
        <p:spPr>
          <a:xfrm>
            <a:off x="1937955" y="2100506"/>
            <a:ext cx="914400" cy="0"/>
          </a:xfrm>
          <a:prstGeom prst="straightConnector1">
            <a:avLst/>
          </a:prstGeom>
          <a:noFill/>
          <a:ln w="25400" cap="flat" cmpd="sng">
            <a:solidFill>
              <a:srgbClr val="F4065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"/>
          <p:cNvSpPr txBox="1"/>
          <p:nvPr/>
        </p:nvSpPr>
        <p:spPr>
          <a:xfrm>
            <a:off x="1802874" y="885648"/>
            <a:ext cx="7914332" cy="104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1D"/>
              </a:buClr>
              <a:buSzPts val="3200"/>
              <a:buFont typeface="Montserrat SemiBold"/>
              <a:buNone/>
            </a:pPr>
            <a:r>
              <a:rPr lang="en-US" sz="32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pillars of the 6</a:t>
            </a:r>
            <a:r>
              <a:rPr lang="en-US" sz="32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</a:t>
            </a:r>
            <a:r>
              <a:rPr lang="en-US" sz="3200" b="0" i="0" u="none" strike="noStrike" cap="none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week open online programs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8" name="Google Shape;328;p8"/>
          <p:cNvCxnSpPr/>
          <p:nvPr/>
        </p:nvCxnSpPr>
        <p:spPr>
          <a:xfrm>
            <a:off x="1937955" y="2100506"/>
            <a:ext cx="914400" cy="0"/>
          </a:xfrm>
          <a:prstGeom prst="straightConnector1">
            <a:avLst/>
          </a:prstGeom>
          <a:noFill/>
          <a:ln w="25400" cap="flat" cmpd="sng">
            <a:solidFill>
              <a:srgbClr val="F4065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29" name="Google Shape;329;p8"/>
          <p:cNvGrpSpPr/>
          <p:nvPr/>
        </p:nvGrpSpPr>
        <p:grpSpPr>
          <a:xfrm>
            <a:off x="1803110" y="2525436"/>
            <a:ext cx="4370849" cy="1004212"/>
            <a:chOff x="6096000" y="1553630"/>
            <a:chExt cx="4680712" cy="1004212"/>
          </a:xfrm>
        </p:grpSpPr>
        <p:sp>
          <p:nvSpPr>
            <p:cNvPr id="330" name="Google Shape;330;p8"/>
            <p:cNvSpPr/>
            <p:nvPr/>
          </p:nvSpPr>
          <p:spPr>
            <a:xfrm>
              <a:off x="6096000" y="1553630"/>
              <a:ext cx="899748" cy="973774"/>
            </a:xfrm>
            <a:custGeom>
              <a:avLst/>
              <a:gdLst/>
              <a:ahLst/>
              <a:cxnLst/>
              <a:rect l="l" t="t" r="r" b="b"/>
              <a:pathLst>
                <a:path w="21600" h="21251" extrusionOk="0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rgbClr val="03138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01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8"/>
            <p:cNvSpPr txBox="1"/>
            <p:nvPr/>
          </p:nvSpPr>
          <p:spPr>
            <a:xfrm>
              <a:off x="7156612" y="1613229"/>
              <a:ext cx="2484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191B1D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Workshops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8"/>
            <p:cNvSpPr txBox="1"/>
            <p:nvPr/>
          </p:nvSpPr>
          <p:spPr>
            <a:xfrm>
              <a:off x="7156612" y="1911342"/>
              <a:ext cx="36201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6B6969"/>
                  </a:solidFill>
                  <a:latin typeface="Raleway"/>
                  <a:ea typeface="Raleway"/>
                  <a:cs typeface="Raleway"/>
                  <a:sym typeface="Raleway"/>
                </a:rPr>
                <a:t>Weekly online sessions covering 6 topics that are most valuable to an early-stage startup founder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8"/>
          <p:cNvGrpSpPr/>
          <p:nvPr/>
        </p:nvGrpSpPr>
        <p:grpSpPr>
          <a:xfrm>
            <a:off x="1802877" y="3913917"/>
            <a:ext cx="4308054" cy="973774"/>
            <a:chOff x="6096000" y="1553630"/>
            <a:chExt cx="4308054" cy="973774"/>
          </a:xfrm>
        </p:grpSpPr>
        <p:sp>
          <p:nvSpPr>
            <p:cNvPr id="334" name="Google Shape;334;p8"/>
            <p:cNvSpPr/>
            <p:nvPr/>
          </p:nvSpPr>
          <p:spPr>
            <a:xfrm>
              <a:off x="6096000" y="1553630"/>
              <a:ext cx="899748" cy="973774"/>
            </a:xfrm>
            <a:custGeom>
              <a:avLst/>
              <a:gdLst/>
              <a:ahLst/>
              <a:cxnLst/>
              <a:rect l="l" t="t" r="r" b="b"/>
              <a:pathLst>
                <a:path w="21600" h="21251" extrusionOk="0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rgbClr val="03138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8"/>
            <p:cNvSpPr txBox="1"/>
            <p:nvPr/>
          </p:nvSpPr>
          <p:spPr>
            <a:xfrm>
              <a:off x="7086344" y="1605463"/>
              <a:ext cx="2007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191B1D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Office hours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8"/>
            <p:cNvSpPr txBox="1"/>
            <p:nvPr/>
          </p:nvSpPr>
          <p:spPr>
            <a:xfrm>
              <a:off x="7086354" y="1899623"/>
              <a:ext cx="3317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6B6969"/>
                  </a:solidFill>
                  <a:latin typeface="Raleway"/>
                  <a:ea typeface="Raleway"/>
                  <a:cs typeface="Raleway"/>
                  <a:sym typeface="Raleway"/>
                </a:rPr>
                <a:t>Recorded weekly Q&amp;A talks with experts, startup founders and investors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8"/>
          <p:cNvGrpSpPr/>
          <p:nvPr/>
        </p:nvGrpSpPr>
        <p:grpSpPr>
          <a:xfrm>
            <a:off x="1802877" y="5302398"/>
            <a:ext cx="4308052" cy="973774"/>
            <a:chOff x="6096000" y="1553630"/>
            <a:chExt cx="4308052" cy="973774"/>
          </a:xfrm>
        </p:grpSpPr>
        <p:sp>
          <p:nvSpPr>
            <p:cNvPr id="338" name="Google Shape;338;p8"/>
            <p:cNvSpPr/>
            <p:nvPr/>
          </p:nvSpPr>
          <p:spPr>
            <a:xfrm>
              <a:off x="6096000" y="1553630"/>
              <a:ext cx="899748" cy="973774"/>
            </a:xfrm>
            <a:custGeom>
              <a:avLst/>
              <a:gdLst/>
              <a:ahLst/>
              <a:cxnLst/>
              <a:rect l="l" t="t" r="r" b="b"/>
              <a:pathLst>
                <a:path w="21600" h="21251" extrusionOk="0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rgbClr val="03138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03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8"/>
            <p:cNvSpPr txBox="1"/>
            <p:nvPr/>
          </p:nvSpPr>
          <p:spPr>
            <a:xfrm>
              <a:off x="7086346" y="1570657"/>
              <a:ext cx="1578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191B1D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Community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8"/>
            <p:cNvSpPr txBox="1"/>
            <p:nvPr/>
          </p:nvSpPr>
          <p:spPr>
            <a:xfrm>
              <a:off x="7086352" y="1870672"/>
              <a:ext cx="3317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6B6969"/>
                  </a:solidFill>
                  <a:latin typeface="Raleway"/>
                  <a:ea typeface="Raleway"/>
                  <a:cs typeface="Raleway"/>
                  <a:sym typeface="Raleway"/>
                </a:rPr>
                <a:t>All teams interact through forums with the best EU engineers, Business Developers, experts, etc.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8"/>
          <p:cNvGrpSpPr/>
          <p:nvPr/>
        </p:nvGrpSpPr>
        <p:grpSpPr>
          <a:xfrm>
            <a:off x="6651515" y="2525436"/>
            <a:ext cx="4015854" cy="973774"/>
            <a:chOff x="6096000" y="1553630"/>
            <a:chExt cx="3972160" cy="973774"/>
          </a:xfrm>
        </p:grpSpPr>
        <p:sp>
          <p:nvSpPr>
            <p:cNvPr id="342" name="Google Shape;342;p8"/>
            <p:cNvSpPr/>
            <p:nvPr/>
          </p:nvSpPr>
          <p:spPr>
            <a:xfrm>
              <a:off x="6096000" y="1553630"/>
              <a:ext cx="899748" cy="973774"/>
            </a:xfrm>
            <a:custGeom>
              <a:avLst/>
              <a:gdLst/>
              <a:ahLst/>
              <a:cxnLst/>
              <a:rect l="l" t="t" r="r" b="b"/>
              <a:pathLst>
                <a:path w="21600" h="21251" extrusionOk="0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rgbClr val="03138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04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 txBox="1"/>
            <p:nvPr/>
          </p:nvSpPr>
          <p:spPr>
            <a:xfrm>
              <a:off x="7145259" y="1614040"/>
              <a:ext cx="2160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191B1D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Educational content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 txBox="1"/>
            <p:nvPr/>
          </p:nvSpPr>
          <p:spPr>
            <a:xfrm>
              <a:off x="7145260" y="1912152"/>
              <a:ext cx="2922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6B6969"/>
                  </a:solidFill>
                  <a:latin typeface="Raleway"/>
                  <a:ea typeface="Raleway"/>
                  <a:cs typeface="Raleway"/>
                  <a:sym typeface="Raleway"/>
                </a:rPr>
                <a:t>Each team receives weekly a curated list of educational content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" name="Google Shape;345;p8"/>
          <p:cNvGrpSpPr/>
          <p:nvPr/>
        </p:nvGrpSpPr>
        <p:grpSpPr>
          <a:xfrm>
            <a:off x="6651661" y="3914728"/>
            <a:ext cx="4067726" cy="973774"/>
            <a:chOff x="6096000" y="1553630"/>
            <a:chExt cx="4067726" cy="973774"/>
          </a:xfrm>
        </p:grpSpPr>
        <p:sp>
          <p:nvSpPr>
            <p:cNvPr id="346" name="Google Shape;346;p8"/>
            <p:cNvSpPr/>
            <p:nvPr/>
          </p:nvSpPr>
          <p:spPr>
            <a:xfrm>
              <a:off x="6096000" y="1553630"/>
              <a:ext cx="899748" cy="973774"/>
            </a:xfrm>
            <a:custGeom>
              <a:avLst/>
              <a:gdLst/>
              <a:ahLst/>
              <a:cxnLst/>
              <a:rect l="l" t="t" r="r" b="b"/>
              <a:pathLst>
                <a:path w="21600" h="21251" extrusionOk="0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rgbClr val="03138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05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 txBox="1"/>
            <p:nvPr/>
          </p:nvSpPr>
          <p:spPr>
            <a:xfrm>
              <a:off x="7156826" y="1601253"/>
              <a:ext cx="2749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191B1D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Special offers &amp; discounts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 txBox="1"/>
            <p:nvPr/>
          </p:nvSpPr>
          <p:spPr>
            <a:xfrm>
              <a:off x="7156826" y="1894477"/>
              <a:ext cx="30069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6B6969"/>
                  </a:solidFill>
                  <a:latin typeface="Raleway"/>
                  <a:ea typeface="Raleway"/>
                  <a:cs typeface="Raleway"/>
                  <a:sym typeface="Raleway"/>
                </a:rPr>
                <a:t>Coupons and free credits for servers, domain, ads credits, etc.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8"/>
          <p:cNvGrpSpPr/>
          <p:nvPr/>
        </p:nvGrpSpPr>
        <p:grpSpPr>
          <a:xfrm>
            <a:off x="6651963" y="5300311"/>
            <a:ext cx="3980620" cy="973774"/>
            <a:chOff x="6096001" y="1550732"/>
            <a:chExt cx="3703936" cy="973774"/>
          </a:xfrm>
        </p:grpSpPr>
        <p:sp>
          <p:nvSpPr>
            <p:cNvPr id="350" name="Google Shape;350;p8"/>
            <p:cNvSpPr/>
            <p:nvPr/>
          </p:nvSpPr>
          <p:spPr>
            <a:xfrm>
              <a:off x="6096001" y="1550732"/>
              <a:ext cx="899748" cy="973774"/>
            </a:xfrm>
            <a:custGeom>
              <a:avLst/>
              <a:gdLst/>
              <a:ahLst/>
              <a:cxnLst/>
              <a:rect l="l" t="t" r="r" b="b"/>
              <a:pathLst>
                <a:path w="21600" h="21251" extrusionOk="0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rgbClr val="03138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06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 txBox="1"/>
            <p:nvPr/>
          </p:nvSpPr>
          <p:spPr>
            <a:xfrm>
              <a:off x="7083137" y="1589277"/>
              <a:ext cx="2080800" cy="19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191B1D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1:1 online meetings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 txBox="1"/>
            <p:nvPr/>
          </p:nvSpPr>
          <p:spPr>
            <a:xfrm>
              <a:off x="7083137" y="1871192"/>
              <a:ext cx="2716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6B6969"/>
                  </a:solidFill>
                  <a:latin typeface="Raleway"/>
                  <a:ea typeface="Raleway"/>
                  <a:cs typeface="Raleway"/>
                  <a:sym typeface="Raleway"/>
                </a:rPr>
                <a:t>Access to online meetings with EU investors, corporates, lawyers &amp; accountants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cfd1ea8057_1_0"/>
          <p:cNvSpPr txBox="1"/>
          <p:nvPr/>
        </p:nvSpPr>
        <p:spPr>
          <a:xfrm>
            <a:off x="1802875" y="1114249"/>
            <a:ext cx="7914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1D"/>
              </a:buClr>
              <a:buSzPts val="3200"/>
              <a:buFont typeface="Montserrat SemiBold"/>
              <a:buNone/>
            </a:pPr>
            <a:r>
              <a:rPr lang="en-US" sz="32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Our amazing team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9" name="Google Shape;359;gcfd1ea8057_1_0"/>
          <p:cNvCxnSpPr/>
          <p:nvPr/>
        </p:nvCxnSpPr>
        <p:spPr>
          <a:xfrm>
            <a:off x="1937955" y="1719506"/>
            <a:ext cx="914400" cy="0"/>
          </a:xfrm>
          <a:prstGeom prst="straightConnector1">
            <a:avLst/>
          </a:prstGeom>
          <a:noFill/>
          <a:ln w="25400" cap="flat" cmpd="sng">
            <a:solidFill>
              <a:srgbClr val="F4065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0" name="Google Shape;360;gcfd1ea8057_1_0"/>
          <p:cNvSpPr txBox="1"/>
          <p:nvPr/>
        </p:nvSpPr>
        <p:spPr>
          <a:xfrm>
            <a:off x="1937950" y="2414200"/>
            <a:ext cx="231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Dimitris Dimosiaris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cfd1ea8057_1_0"/>
          <p:cNvSpPr txBox="1"/>
          <p:nvPr/>
        </p:nvSpPr>
        <p:spPr>
          <a:xfrm>
            <a:off x="4943359" y="2429648"/>
            <a:ext cx="3380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Co-Founder of Founderhood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cfd1ea8057_1_0"/>
          <p:cNvSpPr txBox="1"/>
          <p:nvPr/>
        </p:nvSpPr>
        <p:spPr>
          <a:xfrm>
            <a:off x="1937950" y="2157650"/>
            <a:ext cx="231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Thanos Paraschos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cfd1ea8057_1_0"/>
          <p:cNvSpPr txBox="1"/>
          <p:nvPr/>
        </p:nvSpPr>
        <p:spPr>
          <a:xfrm>
            <a:off x="4943349" y="2173100"/>
            <a:ext cx="3873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Organizer of the European Startup Universe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cfd1ea8057_1_0"/>
          <p:cNvSpPr txBox="1"/>
          <p:nvPr/>
        </p:nvSpPr>
        <p:spPr>
          <a:xfrm>
            <a:off x="1937950" y="2670750"/>
            <a:ext cx="231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Panagiotis Kokmotos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cfd1ea8057_1_0"/>
          <p:cNvSpPr txBox="1"/>
          <p:nvPr/>
        </p:nvSpPr>
        <p:spPr>
          <a:xfrm>
            <a:off x="4943349" y="2686200"/>
            <a:ext cx="3873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Project Manager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cfd1ea8057_1_0"/>
          <p:cNvSpPr txBox="1"/>
          <p:nvPr/>
        </p:nvSpPr>
        <p:spPr>
          <a:xfrm>
            <a:off x="1937950" y="2927300"/>
            <a:ext cx="231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Eleni Farantaki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cfd1ea8057_1_0"/>
          <p:cNvSpPr txBox="1"/>
          <p:nvPr/>
        </p:nvSpPr>
        <p:spPr>
          <a:xfrm>
            <a:off x="4943359" y="2942748"/>
            <a:ext cx="3380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Marketing / Operations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cfd1ea8057_1_0"/>
          <p:cNvSpPr txBox="1"/>
          <p:nvPr/>
        </p:nvSpPr>
        <p:spPr>
          <a:xfrm>
            <a:off x="1937950" y="3183850"/>
            <a:ext cx="2788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Aleksandra Krzyzanowska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cfd1ea8057_1_0"/>
          <p:cNvSpPr txBox="1"/>
          <p:nvPr/>
        </p:nvSpPr>
        <p:spPr>
          <a:xfrm>
            <a:off x="4943349" y="3199300"/>
            <a:ext cx="3873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ESU Country Organizers’ Manager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cfd1ea8057_1_0"/>
          <p:cNvSpPr txBox="1"/>
          <p:nvPr/>
        </p:nvSpPr>
        <p:spPr>
          <a:xfrm>
            <a:off x="1937950" y="3440400"/>
            <a:ext cx="231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Berton Guillaume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cfd1ea8057_1_0"/>
          <p:cNvSpPr txBox="1"/>
          <p:nvPr/>
        </p:nvSpPr>
        <p:spPr>
          <a:xfrm>
            <a:off x="4943349" y="3455850"/>
            <a:ext cx="3873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PR &amp; Media Manager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cfd1ea8057_1_0"/>
          <p:cNvSpPr txBox="1"/>
          <p:nvPr/>
        </p:nvSpPr>
        <p:spPr>
          <a:xfrm>
            <a:off x="1937950" y="3696950"/>
            <a:ext cx="231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Catalina Tatuc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cfd1ea8057_1_0"/>
          <p:cNvSpPr txBox="1"/>
          <p:nvPr/>
        </p:nvSpPr>
        <p:spPr>
          <a:xfrm>
            <a:off x="4943359" y="3712398"/>
            <a:ext cx="3380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Content Creator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cfd1ea8057_1_0"/>
          <p:cNvSpPr txBox="1"/>
          <p:nvPr/>
        </p:nvSpPr>
        <p:spPr>
          <a:xfrm>
            <a:off x="1937950" y="3953500"/>
            <a:ext cx="2788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Lukasz Paszke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cfd1ea8057_1_0"/>
          <p:cNvSpPr txBox="1"/>
          <p:nvPr/>
        </p:nvSpPr>
        <p:spPr>
          <a:xfrm>
            <a:off x="4943349" y="3968950"/>
            <a:ext cx="3873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Social Media Manager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cfd1ea8057_1_0"/>
          <p:cNvSpPr txBox="1"/>
          <p:nvPr/>
        </p:nvSpPr>
        <p:spPr>
          <a:xfrm>
            <a:off x="1937950" y="4210050"/>
            <a:ext cx="2650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Dimitra Dimitrakopoulou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cfd1ea8057_1_0"/>
          <p:cNvSpPr txBox="1"/>
          <p:nvPr/>
        </p:nvSpPr>
        <p:spPr>
          <a:xfrm>
            <a:off x="4943349" y="4225500"/>
            <a:ext cx="3873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Social Media Manager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cfd1ea8057_1_0"/>
          <p:cNvSpPr txBox="1"/>
          <p:nvPr/>
        </p:nvSpPr>
        <p:spPr>
          <a:xfrm>
            <a:off x="1937950" y="4466600"/>
            <a:ext cx="231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Andrea Napolitano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cfd1ea8057_1_0"/>
          <p:cNvSpPr txBox="1"/>
          <p:nvPr/>
        </p:nvSpPr>
        <p:spPr>
          <a:xfrm>
            <a:off x="4943349" y="4482050"/>
            <a:ext cx="3873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Sales/BD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cfd1ea8057_1_0"/>
          <p:cNvSpPr txBox="1"/>
          <p:nvPr/>
        </p:nvSpPr>
        <p:spPr>
          <a:xfrm>
            <a:off x="1937950" y="4723150"/>
            <a:ext cx="231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Manos Siganakis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cfd1ea8057_1_0"/>
          <p:cNvSpPr txBox="1"/>
          <p:nvPr/>
        </p:nvSpPr>
        <p:spPr>
          <a:xfrm>
            <a:off x="4943359" y="4738598"/>
            <a:ext cx="3380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Sales/BD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cfd1ea8057_1_0"/>
          <p:cNvSpPr txBox="1"/>
          <p:nvPr/>
        </p:nvSpPr>
        <p:spPr>
          <a:xfrm>
            <a:off x="1937950" y="4979700"/>
            <a:ext cx="2788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George Petsas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cfd1ea8057_1_0"/>
          <p:cNvSpPr txBox="1"/>
          <p:nvPr/>
        </p:nvSpPr>
        <p:spPr>
          <a:xfrm>
            <a:off x="4943349" y="4995150"/>
            <a:ext cx="3873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Sales/BD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cfd1ea8057_1_0"/>
          <p:cNvSpPr txBox="1"/>
          <p:nvPr/>
        </p:nvSpPr>
        <p:spPr>
          <a:xfrm>
            <a:off x="1937950" y="5236250"/>
            <a:ext cx="2650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Jose Manuel Paredes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cfd1ea8057_1_0"/>
          <p:cNvSpPr txBox="1"/>
          <p:nvPr/>
        </p:nvSpPr>
        <p:spPr>
          <a:xfrm>
            <a:off x="4943349" y="5251700"/>
            <a:ext cx="3873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Fundraising Manager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cfd1ea8057_1_0"/>
          <p:cNvSpPr txBox="1"/>
          <p:nvPr/>
        </p:nvSpPr>
        <p:spPr>
          <a:xfrm>
            <a:off x="1937950" y="5492800"/>
            <a:ext cx="2788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 Olivier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cfd1ea8057_1_0"/>
          <p:cNvSpPr txBox="1"/>
          <p:nvPr/>
        </p:nvSpPr>
        <p:spPr>
          <a:xfrm>
            <a:off x="4943349" y="5508250"/>
            <a:ext cx="3873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IT Department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cfd1ea8057_1_0"/>
          <p:cNvSpPr txBox="1"/>
          <p:nvPr/>
        </p:nvSpPr>
        <p:spPr>
          <a:xfrm>
            <a:off x="1937950" y="5749350"/>
            <a:ext cx="2650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Penny Karakosta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cfd1ea8057_1_0"/>
          <p:cNvSpPr txBox="1"/>
          <p:nvPr/>
        </p:nvSpPr>
        <p:spPr>
          <a:xfrm>
            <a:off x="4943349" y="5764800"/>
            <a:ext cx="3873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6B6969"/>
                </a:solidFill>
                <a:latin typeface="Raleway"/>
                <a:ea typeface="Raleway"/>
                <a:cs typeface="Raleway"/>
                <a:sym typeface="Raleway"/>
              </a:rPr>
              <a:t>IT Department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096ace7288_1_0"/>
          <p:cNvSpPr txBox="1"/>
          <p:nvPr/>
        </p:nvSpPr>
        <p:spPr>
          <a:xfrm>
            <a:off x="1677661" y="866118"/>
            <a:ext cx="78735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91B1D"/>
              </a:buClr>
              <a:buSzPts val="3200"/>
              <a:buFont typeface="Montserrat SemiBold"/>
              <a:buNone/>
            </a:pPr>
            <a:r>
              <a:rPr lang="en-US" sz="3200">
                <a:solidFill>
                  <a:srgbClr val="191B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Our amazing Country Organizers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5" name="Google Shape;395;g1096ace7288_1_0"/>
          <p:cNvCxnSpPr/>
          <p:nvPr/>
        </p:nvCxnSpPr>
        <p:spPr>
          <a:xfrm>
            <a:off x="1677639" y="1604323"/>
            <a:ext cx="914400" cy="0"/>
          </a:xfrm>
          <a:prstGeom prst="straightConnector1">
            <a:avLst/>
          </a:prstGeom>
          <a:noFill/>
          <a:ln w="25400" cap="flat" cmpd="sng">
            <a:solidFill>
              <a:srgbClr val="F4065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6" name="Google Shape;396;g1096ace7288_1_0"/>
          <p:cNvPicPr preferRelativeResize="0"/>
          <p:nvPr/>
        </p:nvPicPr>
        <p:blipFill rotWithShape="1">
          <a:blip r:embed="rId3">
            <a:alphaModFix/>
          </a:blip>
          <a:srcRect l="59" r="49"/>
          <a:stretch/>
        </p:blipFill>
        <p:spPr>
          <a:xfrm>
            <a:off x="4471777" y="1911152"/>
            <a:ext cx="1353300" cy="1354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7" name="Google Shape;397;g1096ace7288_1_0"/>
          <p:cNvPicPr preferRelativeResize="0"/>
          <p:nvPr/>
        </p:nvPicPr>
        <p:blipFill rotWithShape="1">
          <a:blip r:embed="rId4">
            <a:alphaModFix/>
          </a:blip>
          <a:srcRect t="3703" b="3703"/>
          <a:stretch/>
        </p:blipFill>
        <p:spPr>
          <a:xfrm>
            <a:off x="3485587" y="4224029"/>
            <a:ext cx="1353300" cy="1353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8" name="Google Shape;398;g1096ace7288_1_0"/>
          <p:cNvPicPr preferRelativeResize="0"/>
          <p:nvPr/>
        </p:nvPicPr>
        <p:blipFill rotWithShape="1">
          <a:blip r:embed="rId5">
            <a:alphaModFix/>
          </a:blip>
          <a:srcRect t="12388" b="12395"/>
          <a:stretch/>
        </p:blipFill>
        <p:spPr>
          <a:xfrm>
            <a:off x="9314005" y="4212426"/>
            <a:ext cx="1349400" cy="1353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9" name="Google Shape;399;g1096ace7288_1_0"/>
          <p:cNvPicPr preferRelativeResize="0"/>
          <p:nvPr/>
        </p:nvPicPr>
        <p:blipFill rotWithShape="1">
          <a:blip r:embed="rId6">
            <a:alphaModFix/>
          </a:blip>
          <a:srcRect t="16167" b="16160"/>
          <a:stretch/>
        </p:blipFill>
        <p:spPr>
          <a:xfrm>
            <a:off x="588372" y="1907377"/>
            <a:ext cx="1332900" cy="1353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0" name="Google Shape;400;g1096ace7288_1_0"/>
          <p:cNvPicPr preferRelativeResize="0"/>
          <p:nvPr/>
        </p:nvPicPr>
        <p:blipFill rotWithShape="1">
          <a:blip r:embed="rId7">
            <a:alphaModFix/>
          </a:blip>
          <a:srcRect l="7569" r="7569"/>
          <a:stretch/>
        </p:blipFill>
        <p:spPr>
          <a:xfrm>
            <a:off x="7391036" y="4239635"/>
            <a:ext cx="1312500" cy="1353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1" name="Google Shape;401;g1096ace7288_1_0"/>
          <p:cNvPicPr preferRelativeResize="0"/>
          <p:nvPr/>
        </p:nvPicPr>
        <p:blipFill rotWithShape="1">
          <a:blip r:embed="rId8">
            <a:alphaModFix/>
          </a:blip>
          <a:srcRect l="12808" r="12808"/>
          <a:stretch/>
        </p:blipFill>
        <p:spPr>
          <a:xfrm>
            <a:off x="6432211" y="1915567"/>
            <a:ext cx="1349400" cy="1353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2" name="Google Shape;402;g1096ace7288_1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51140" y="1915567"/>
            <a:ext cx="1353300" cy="1353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3" name="Google Shape;403;g1096ace7288_1_0"/>
          <p:cNvPicPr preferRelativeResize="0"/>
          <p:nvPr/>
        </p:nvPicPr>
        <p:blipFill rotWithShape="1">
          <a:blip r:embed="rId10">
            <a:alphaModFix/>
          </a:blip>
          <a:srcRect l="3780" r="3780"/>
          <a:stretch/>
        </p:blipFill>
        <p:spPr>
          <a:xfrm>
            <a:off x="2525567" y="1846925"/>
            <a:ext cx="1353300" cy="146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4" name="Google Shape;404;g1096ace7288_1_0"/>
          <p:cNvPicPr preferRelativeResize="0"/>
          <p:nvPr/>
        </p:nvPicPr>
        <p:blipFill rotWithShape="1">
          <a:blip r:embed="rId11">
            <a:alphaModFix/>
          </a:blip>
          <a:srcRect l="2669" r="2678"/>
          <a:stretch/>
        </p:blipFill>
        <p:spPr>
          <a:xfrm>
            <a:off x="5418002" y="4232083"/>
            <a:ext cx="1362600" cy="135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5" name="Google Shape;405;g1096ace7288_1_0"/>
          <p:cNvSpPr txBox="1"/>
          <p:nvPr/>
        </p:nvSpPr>
        <p:spPr>
          <a:xfrm>
            <a:off x="589000" y="3310925"/>
            <a:ext cx="1454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Athina Kaltsiki  </a:t>
            </a:r>
            <a:b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50" b="1">
                <a:solidFill>
                  <a:srgbClr val="F4065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Greece</a:t>
            </a:r>
            <a:endParaRPr/>
          </a:p>
        </p:txBody>
      </p:sp>
      <p:sp>
        <p:nvSpPr>
          <p:cNvPr id="406" name="Google Shape;406;g1096ace7288_1_0"/>
          <p:cNvSpPr txBox="1"/>
          <p:nvPr/>
        </p:nvSpPr>
        <p:spPr>
          <a:xfrm>
            <a:off x="2673025" y="3310925"/>
            <a:ext cx="1058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Panis Pieri </a:t>
            </a:r>
            <a:b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50" b="1">
                <a:solidFill>
                  <a:srgbClr val="F4065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Cyprus</a:t>
            </a:r>
            <a:endParaRPr b="1">
              <a:solidFill>
                <a:srgbClr val="F406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g1096ace7288_1_0"/>
          <p:cNvSpPr txBox="1"/>
          <p:nvPr/>
        </p:nvSpPr>
        <p:spPr>
          <a:xfrm>
            <a:off x="4471763" y="3310925"/>
            <a:ext cx="1454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Balazs Horvath </a:t>
            </a:r>
            <a:b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50" b="1">
                <a:solidFill>
                  <a:srgbClr val="F4065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Hungary</a:t>
            </a:r>
            <a:endParaRPr b="1">
              <a:solidFill>
                <a:srgbClr val="F406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g1096ace7288_1_0"/>
          <p:cNvSpPr txBox="1"/>
          <p:nvPr/>
        </p:nvSpPr>
        <p:spPr>
          <a:xfrm>
            <a:off x="6300488" y="3310925"/>
            <a:ext cx="1836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Cristiana Bogățeanu </a:t>
            </a:r>
            <a:b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50" b="1">
                <a:solidFill>
                  <a:srgbClr val="F4065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Romania</a:t>
            </a:r>
            <a:endParaRPr sz="1150" b="1">
              <a:solidFill>
                <a:srgbClr val="F4065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g1096ace7288_1_0"/>
          <p:cNvSpPr txBox="1"/>
          <p:nvPr/>
        </p:nvSpPr>
        <p:spPr>
          <a:xfrm>
            <a:off x="8510817" y="3310925"/>
            <a:ext cx="1177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Jan Skok </a:t>
            </a:r>
            <a:b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50" b="1">
                <a:solidFill>
                  <a:srgbClr val="F4065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Slovenia</a:t>
            </a:r>
            <a:endParaRPr sz="1150" b="1">
              <a:solidFill>
                <a:srgbClr val="F4065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g1096ace7288_1_0"/>
          <p:cNvSpPr txBox="1"/>
          <p:nvPr/>
        </p:nvSpPr>
        <p:spPr>
          <a:xfrm>
            <a:off x="1495025" y="5682325"/>
            <a:ext cx="1454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Bacely YoroBi </a:t>
            </a:r>
            <a:b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50" b="1">
                <a:solidFill>
                  <a:srgbClr val="F4065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France</a:t>
            </a:r>
            <a:endParaRPr sz="1150" b="1">
              <a:solidFill>
                <a:srgbClr val="F4065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1" name="Google Shape;411;g1096ace7288_1_0"/>
          <p:cNvSpPr txBox="1"/>
          <p:nvPr/>
        </p:nvSpPr>
        <p:spPr>
          <a:xfrm>
            <a:off x="3550600" y="5682325"/>
            <a:ext cx="1362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Steve Glange </a:t>
            </a:r>
            <a:b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50" b="1">
                <a:solidFill>
                  <a:srgbClr val="F4065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Luxembourg</a:t>
            </a:r>
            <a:endParaRPr b="1">
              <a:solidFill>
                <a:srgbClr val="F406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412;g1096ace7288_1_0"/>
          <p:cNvSpPr txBox="1"/>
          <p:nvPr/>
        </p:nvSpPr>
        <p:spPr>
          <a:xfrm>
            <a:off x="5301350" y="5682325"/>
            <a:ext cx="1836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Antonio Prigiobbo </a:t>
            </a:r>
            <a:b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50" b="1">
                <a:solidFill>
                  <a:srgbClr val="F4065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Italy</a:t>
            </a:r>
            <a:endParaRPr sz="1150" b="1">
              <a:solidFill>
                <a:srgbClr val="F4065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413;g1096ace7288_1_0"/>
          <p:cNvSpPr txBox="1"/>
          <p:nvPr/>
        </p:nvSpPr>
        <p:spPr>
          <a:xfrm>
            <a:off x="7525500" y="5682325"/>
            <a:ext cx="1180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Sasa Lamza </a:t>
            </a:r>
            <a:br>
              <a:rPr lang="en-US" sz="115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50" b="1">
                <a:solidFill>
                  <a:srgbClr val="F4065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Croatia</a:t>
            </a:r>
            <a:endParaRPr b="1">
              <a:solidFill>
                <a:srgbClr val="F4065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4" name="Google Shape;414;g1096ace7288_1_0"/>
          <p:cNvSpPr txBox="1"/>
          <p:nvPr/>
        </p:nvSpPr>
        <p:spPr>
          <a:xfrm>
            <a:off x="9226250" y="5690125"/>
            <a:ext cx="198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Montserrat"/>
                <a:ea typeface="Montserrat"/>
                <a:cs typeface="Montserrat"/>
                <a:sym typeface="Montserrat"/>
              </a:rPr>
              <a:t>Marcelo Resmini Aloisio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40654"/>
                </a:solidFill>
                <a:latin typeface="Montserrat"/>
                <a:ea typeface="Montserrat"/>
                <a:cs typeface="Montserrat"/>
                <a:sym typeface="Montserrat"/>
              </a:rPr>
              <a:t>Netherlands</a:t>
            </a:r>
            <a:endParaRPr sz="1100" b="1">
              <a:solidFill>
                <a:srgbClr val="F406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5" name="Google Shape;415;g1096ace7288_1_0"/>
          <p:cNvPicPr preferRelativeResize="0"/>
          <p:nvPr/>
        </p:nvPicPr>
        <p:blipFill rotWithShape="1">
          <a:blip r:embed="rId12">
            <a:alphaModFix/>
          </a:blip>
          <a:srcRect t="15287" b="15287"/>
          <a:stretch/>
        </p:blipFill>
        <p:spPr>
          <a:xfrm>
            <a:off x="10273990" y="1902267"/>
            <a:ext cx="1353300" cy="135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6" name="Google Shape;416;g1096ace7288_1_0"/>
          <p:cNvSpPr txBox="1"/>
          <p:nvPr/>
        </p:nvSpPr>
        <p:spPr>
          <a:xfrm>
            <a:off x="10062650" y="3318725"/>
            <a:ext cx="173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Montserrat"/>
                <a:ea typeface="Montserrat"/>
                <a:cs typeface="Montserrat"/>
                <a:sym typeface="Montserrat"/>
              </a:rPr>
              <a:t>Juan Perez Torralbo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40654"/>
                </a:solidFill>
                <a:latin typeface="Montserrat"/>
                <a:ea typeface="Montserrat"/>
                <a:cs typeface="Montserrat"/>
                <a:sym typeface="Montserrat"/>
              </a:rPr>
              <a:t>Spain</a:t>
            </a:r>
            <a:endParaRPr sz="1100" b="1">
              <a:solidFill>
                <a:srgbClr val="F406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7" name="Google Shape;417;g1096ace7288_1_0"/>
          <p:cNvPicPr preferRelativeResize="0"/>
          <p:nvPr/>
        </p:nvPicPr>
        <p:blipFill rotWithShape="1">
          <a:blip r:embed="rId13">
            <a:alphaModFix/>
          </a:blip>
          <a:srcRect l="59" r="59"/>
          <a:stretch/>
        </p:blipFill>
        <p:spPr>
          <a:xfrm>
            <a:off x="1557644" y="4212430"/>
            <a:ext cx="1348800" cy="1353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Microsoft Office PowerPoint</Application>
  <PresentationFormat>Široki zaslon</PresentationFormat>
  <Paragraphs>148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3" baseType="lpstr">
      <vt:lpstr>Montserrat Light</vt:lpstr>
      <vt:lpstr>Montserrat SemiBold</vt:lpstr>
      <vt:lpstr>Arial</vt:lpstr>
      <vt:lpstr>Montserrat Medium</vt:lpstr>
      <vt:lpstr>Montserrat</vt:lpstr>
      <vt:lpstr>Raleway SemiBold</vt:lpstr>
      <vt:lpstr>Raleway</vt:lpstr>
      <vt:lpstr>Calibri</vt:lpstr>
      <vt:lpstr>Open Sans</vt:lpstr>
      <vt:lpstr>Montserrat ExtraBold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Dimitris Dimosiaris</dc:creator>
  <cp:lastModifiedBy>Adela Zobundžija</cp:lastModifiedBy>
  <cp:revision>1</cp:revision>
  <dcterms:created xsi:type="dcterms:W3CDTF">2019-06-09T21:51:44Z</dcterms:created>
  <dcterms:modified xsi:type="dcterms:W3CDTF">2022-02-10T13:33:45Z</dcterms:modified>
</cp:coreProperties>
</file>